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322" r:id="rId3"/>
    <p:sldId id="414" r:id="rId4"/>
    <p:sldId id="415" r:id="rId5"/>
    <p:sldId id="416" r:id="rId6"/>
    <p:sldId id="417" r:id="rId7"/>
    <p:sldId id="420" r:id="rId8"/>
    <p:sldId id="421" r:id="rId9"/>
    <p:sldId id="422" r:id="rId10"/>
    <p:sldId id="424" r:id="rId11"/>
    <p:sldId id="423" r:id="rId12"/>
    <p:sldId id="418" r:id="rId13"/>
    <p:sldId id="419" r:id="rId14"/>
    <p:sldId id="412" r:id="rId15"/>
    <p:sldId id="426" r:id="rId16"/>
    <p:sldId id="413" r:id="rId17"/>
    <p:sldId id="400" r:id="rId18"/>
    <p:sldId id="425" r:id="rId19"/>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5DA"/>
    <a:srgbClr val="2759DA"/>
    <a:srgbClr val="6499CA"/>
    <a:srgbClr val="5986CF"/>
    <a:srgbClr val="518DC3"/>
    <a:srgbClr val="6096C8"/>
    <a:srgbClr val="6589C3"/>
    <a:srgbClr val="4E83DA"/>
    <a:srgbClr val="2C70D4"/>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1" autoAdjust="0"/>
    <p:restoredTop sz="79719" autoAdjust="0"/>
  </p:normalViewPr>
  <p:slideViewPr>
    <p:cSldViewPr snapToGrid="0" snapToObjects="1">
      <p:cViewPr varScale="1">
        <p:scale>
          <a:sx n="61" d="100"/>
          <a:sy n="61" d="100"/>
        </p:scale>
        <p:origin x="660"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455B0-A064-4BCE-AA01-E24E49A46D6F}" type="datetimeFigureOut">
              <a:rPr lang="sv-SE" smtClean="0"/>
              <a:t>2017-05-30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56696-7FE7-4C59-A0FB-BBA4961496CE}" type="slidenum">
              <a:rPr lang="sv-SE" smtClean="0"/>
              <a:t>‹#›</a:t>
            </a:fld>
            <a:endParaRPr lang="sv-SE"/>
          </a:p>
        </p:txBody>
      </p:sp>
    </p:spTree>
    <p:extLst>
      <p:ext uri="{BB962C8B-B14F-4D97-AF65-F5344CB8AC3E}">
        <p14:creationId xmlns:p14="http://schemas.microsoft.com/office/powerpoint/2010/main" val="91601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2</a:t>
            </a:fld>
            <a:endParaRPr lang="sv-SE"/>
          </a:p>
        </p:txBody>
      </p:sp>
    </p:spTree>
    <p:extLst>
      <p:ext uri="{BB962C8B-B14F-4D97-AF65-F5344CB8AC3E}">
        <p14:creationId xmlns:p14="http://schemas.microsoft.com/office/powerpoint/2010/main" val="7955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12</a:t>
            </a:fld>
            <a:endParaRPr lang="sv-SE"/>
          </a:p>
        </p:txBody>
      </p:sp>
    </p:spTree>
    <p:extLst>
      <p:ext uri="{BB962C8B-B14F-4D97-AF65-F5344CB8AC3E}">
        <p14:creationId xmlns:p14="http://schemas.microsoft.com/office/powerpoint/2010/main" val="205416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13</a:t>
            </a:fld>
            <a:endParaRPr lang="sv-SE"/>
          </a:p>
        </p:txBody>
      </p:sp>
    </p:spTree>
    <p:extLst>
      <p:ext uri="{BB962C8B-B14F-4D97-AF65-F5344CB8AC3E}">
        <p14:creationId xmlns:p14="http://schemas.microsoft.com/office/powerpoint/2010/main" val="354205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14</a:t>
            </a:fld>
            <a:endParaRPr lang="sv-SE"/>
          </a:p>
        </p:txBody>
      </p:sp>
    </p:spTree>
    <p:extLst>
      <p:ext uri="{BB962C8B-B14F-4D97-AF65-F5344CB8AC3E}">
        <p14:creationId xmlns:p14="http://schemas.microsoft.com/office/powerpoint/2010/main" val="134782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15</a:t>
            </a:fld>
            <a:endParaRPr lang="sv-SE"/>
          </a:p>
        </p:txBody>
      </p:sp>
    </p:spTree>
    <p:extLst>
      <p:ext uri="{BB962C8B-B14F-4D97-AF65-F5344CB8AC3E}">
        <p14:creationId xmlns:p14="http://schemas.microsoft.com/office/powerpoint/2010/main" val="175739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16</a:t>
            </a:fld>
            <a:endParaRPr lang="sv-SE"/>
          </a:p>
        </p:txBody>
      </p:sp>
    </p:spTree>
    <p:extLst>
      <p:ext uri="{BB962C8B-B14F-4D97-AF65-F5344CB8AC3E}">
        <p14:creationId xmlns:p14="http://schemas.microsoft.com/office/powerpoint/2010/main" val="345752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18</a:t>
            </a:fld>
            <a:endParaRPr lang="sv-SE"/>
          </a:p>
        </p:txBody>
      </p:sp>
    </p:spTree>
    <p:extLst>
      <p:ext uri="{BB962C8B-B14F-4D97-AF65-F5344CB8AC3E}">
        <p14:creationId xmlns:p14="http://schemas.microsoft.com/office/powerpoint/2010/main" val="273910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3</a:t>
            </a:fld>
            <a:endParaRPr lang="sv-SE"/>
          </a:p>
        </p:txBody>
      </p:sp>
    </p:spTree>
    <p:extLst>
      <p:ext uri="{BB962C8B-B14F-4D97-AF65-F5344CB8AC3E}">
        <p14:creationId xmlns:p14="http://schemas.microsoft.com/office/powerpoint/2010/main" val="374660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002ACD49-AD7D-41D1-B422-4127323F03E1}"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410763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002ACD49-AD7D-41D1-B422-4127323F03E1}"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169562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dirty="0" smtClean="0">
                <a:solidFill>
                  <a:schemeClr val="tx2"/>
                </a:solidFill>
                <a:latin typeface="+mn-lt"/>
              </a:rPr>
              <a:t>Metadata</a:t>
            </a:r>
            <a:r>
              <a:rPr lang="sv-SE" sz="1200" baseline="0" dirty="0" smtClean="0">
                <a:solidFill>
                  <a:schemeClr val="tx2"/>
                </a:solidFill>
                <a:latin typeface="+mn-lt"/>
              </a:rPr>
              <a:t> på objektsnivå. </a:t>
            </a:r>
          </a:p>
          <a:p>
            <a:r>
              <a:rPr lang="sv-SE" sz="1200" baseline="0" dirty="0" smtClean="0">
                <a:solidFill>
                  <a:schemeClr val="tx2"/>
                </a:solidFill>
                <a:latin typeface="+mn-lt"/>
              </a:rPr>
              <a:t>För att någon annan ska kunna använda datamaterialet behöver det t.ex. vara helt klart vilken variabel som tillhör vilken fråga i formuläret (om det är en surveyundersökning). Vilka metadata finns att tillgå i den datafil som vi har fått in? Behövs annan dokumentation för att förstå data? Går de olika filerna att kopplas samman? </a:t>
            </a:r>
          </a:p>
          <a:p>
            <a:pPr marL="171450" indent="-171450">
              <a:buFontTx/>
              <a:buChar char="-"/>
            </a:pPr>
            <a:r>
              <a:rPr lang="sv-SE" sz="1200" baseline="0" dirty="0" smtClean="0">
                <a:solidFill>
                  <a:schemeClr val="tx2"/>
                </a:solidFill>
                <a:latin typeface="+mn-lt"/>
              </a:rPr>
              <a:t>Vilket namn har variabeln – finns beskrivning?</a:t>
            </a:r>
          </a:p>
          <a:p>
            <a:pPr marL="171450" indent="-171450">
              <a:buFontTx/>
              <a:buChar char="-"/>
            </a:pPr>
            <a:r>
              <a:rPr lang="sv-SE" sz="1200" baseline="0" dirty="0" smtClean="0">
                <a:solidFill>
                  <a:schemeClr val="tx2"/>
                </a:solidFill>
                <a:latin typeface="+mn-lt"/>
              </a:rPr>
              <a:t>Om data innefattar koder, vad betyder de? Kodlista el variabellista?</a:t>
            </a:r>
          </a:p>
          <a:p>
            <a:pPr marL="171450" indent="-171450">
              <a:buFontTx/>
              <a:buChar char="-"/>
            </a:pPr>
            <a:r>
              <a:rPr lang="sv-SE" sz="1200" baseline="0" dirty="0" smtClean="0">
                <a:solidFill>
                  <a:schemeClr val="tx2"/>
                </a:solidFill>
                <a:latin typeface="+mn-lt"/>
              </a:rPr>
              <a:t>Hur har frågan i formuläret ställts? </a:t>
            </a:r>
          </a:p>
          <a:p>
            <a:pPr marL="171450" indent="-171450">
              <a:buFontTx/>
              <a:buChar char="-"/>
            </a:pPr>
            <a:endParaRPr lang="sv-SE" sz="1200" baseline="0" dirty="0" smtClean="0">
              <a:solidFill>
                <a:schemeClr val="tx2"/>
              </a:solidFill>
              <a:latin typeface="+mn-lt"/>
            </a:endParaRPr>
          </a:p>
          <a:p>
            <a:endParaRPr lang="sv-SE" sz="1200" baseline="0" dirty="0" smtClean="0">
              <a:solidFill>
                <a:schemeClr val="tx2"/>
              </a:solidFill>
              <a:latin typeface="+mn-lt"/>
            </a:endParaRPr>
          </a:p>
        </p:txBody>
      </p:sp>
      <p:sp>
        <p:nvSpPr>
          <p:cNvPr id="4" name="Platshållare för bildnummer 3"/>
          <p:cNvSpPr>
            <a:spLocks noGrp="1"/>
          </p:cNvSpPr>
          <p:nvPr>
            <p:ph type="sldNum" sz="quarter" idx="10"/>
          </p:nvPr>
        </p:nvSpPr>
        <p:spPr/>
        <p:txBody>
          <a:bodyPr/>
          <a:lstStyle/>
          <a:p>
            <a:fld id="{5A656696-7FE7-4C59-A0FB-BBA4961496CE}"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2169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7</a:t>
            </a:fld>
            <a:endParaRPr lang="sv-SE"/>
          </a:p>
        </p:txBody>
      </p:sp>
    </p:spTree>
    <p:extLst>
      <p:ext uri="{BB962C8B-B14F-4D97-AF65-F5344CB8AC3E}">
        <p14:creationId xmlns:p14="http://schemas.microsoft.com/office/powerpoint/2010/main" val="59639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8</a:t>
            </a:fld>
            <a:endParaRPr lang="sv-SE"/>
          </a:p>
        </p:txBody>
      </p:sp>
    </p:spTree>
    <p:extLst>
      <p:ext uri="{BB962C8B-B14F-4D97-AF65-F5344CB8AC3E}">
        <p14:creationId xmlns:p14="http://schemas.microsoft.com/office/powerpoint/2010/main" val="398779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Forskare som lämnar</a:t>
            </a:r>
            <a:r>
              <a:rPr lang="sv-SE" baseline="0" dirty="0" smtClean="0"/>
              <a:t> in data till SND för tillgängliggörande kan välja vilken tillgänglighetsnivå materialet ska ha. Det finns 3 övergripande nivåer, som i sin tur innefattar undernivåer. </a:t>
            </a:r>
          </a:p>
          <a:p>
            <a:pPr marL="171450" indent="-171450">
              <a:buFontTx/>
              <a:buChar char="-"/>
            </a:pPr>
            <a:r>
              <a:rPr lang="sv-SE" baseline="0" dirty="0" smtClean="0"/>
              <a:t>Den första nivån innebär att data kan tillgängliggöras utan att det sker någon kontakt mellan SND och huvudmannen. </a:t>
            </a:r>
          </a:p>
          <a:p>
            <a:pPr marL="171450" indent="-171450">
              <a:buFontTx/>
              <a:buChar char="-"/>
            </a:pPr>
            <a:r>
              <a:rPr lang="sv-SE" dirty="0" smtClean="0"/>
              <a:t>Den andra nivån</a:t>
            </a:r>
            <a:r>
              <a:rPr lang="sv-SE" baseline="0" dirty="0" smtClean="0"/>
              <a:t> innebär att forskaren har mer kontroll…. SND kontaktar PI innan data förmedlas och </a:t>
            </a:r>
            <a:r>
              <a:rPr lang="sv-SE" baseline="0" smtClean="0"/>
              <a:t>lämnar information om vem </a:t>
            </a:r>
            <a:r>
              <a:rPr lang="sv-SE" baseline="0" dirty="0" smtClean="0"/>
              <a:t>som vill beställa och vad syftet är. </a:t>
            </a:r>
          </a:p>
          <a:p>
            <a:pPr marL="171450" indent="-171450">
              <a:buFontTx/>
              <a:buChar char="-"/>
            </a:pPr>
            <a:r>
              <a:rPr lang="sv-SE" dirty="0" smtClean="0"/>
              <a:t>Den tredje nivån</a:t>
            </a:r>
            <a:r>
              <a:rPr lang="sv-SE" baseline="0" dirty="0" smtClean="0"/>
              <a:t> gäller för de studier som vi bara beskriver och alltså inte har några data hos oss. Här behövs inte heller något avtal.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10</a:t>
            </a:fld>
            <a:endParaRPr lang="sv-SE"/>
          </a:p>
        </p:txBody>
      </p:sp>
    </p:spTree>
    <p:extLst>
      <p:ext uri="{BB962C8B-B14F-4D97-AF65-F5344CB8AC3E}">
        <p14:creationId xmlns:p14="http://schemas.microsoft.com/office/powerpoint/2010/main" val="145199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A656696-7FE7-4C59-A0FB-BBA4961496CE}" type="slidenum">
              <a:rPr lang="sv-SE" smtClean="0"/>
              <a:t>11</a:t>
            </a:fld>
            <a:endParaRPr lang="sv-SE"/>
          </a:p>
        </p:txBody>
      </p:sp>
    </p:spTree>
    <p:extLst>
      <p:ext uri="{BB962C8B-B14F-4D97-AF65-F5344CB8AC3E}">
        <p14:creationId xmlns:p14="http://schemas.microsoft.com/office/powerpoint/2010/main" val="13963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D2528AA-C323-2147-9A52-97415D8D3EE7}" type="datetimeFigureOut">
              <a:rPr lang="sv-SE" smtClean="0"/>
              <a:t>2017-05-30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209136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2528AA-C323-2147-9A52-97415D8D3EE7}" type="datetimeFigureOut">
              <a:rPr lang="sv-SE" smtClean="0"/>
              <a:t>2017-05-30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123639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2528AA-C323-2147-9A52-97415D8D3EE7}" type="datetimeFigureOut">
              <a:rPr lang="sv-SE" smtClean="0"/>
              <a:t>2017-05-30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397228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a:defRPr>
                <a:solidFill>
                  <a:srgbClr val="464646"/>
                </a:solidFill>
              </a:defRPr>
            </a:lvl1pPr>
          </a:lstStyle>
          <a:p>
            <a:r>
              <a:rPr lang="sv-SE" smtClean="0"/>
              <a:t>Klicka här för att ändra format</a:t>
            </a:r>
            <a:endParaRPr lang="sv-SE" dirty="0"/>
          </a:p>
        </p:txBody>
      </p:sp>
      <p:sp>
        <p:nvSpPr>
          <p:cNvPr id="7" name="Platshållare för text 6"/>
          <p:cNvSpPr>
            <a:spLocks noGrp="1"/>
          </p:cNvSpPr>
          <p:nvPr>
            <p:ph type="body" sz="quarter" idx="12"/>
          </p:nvPr>
        </p:nvSpPr>
        <p:spPr>
          <a:xfrm>
            <a:off x="1524000" y="2286000"/>
            <a:ext cx="8940800" cy="3581400"/>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4" name="Rectangle 9"/>
          <p:cNvSpPr>
            <a:spLocks noGrp="1" noChangeArrowheads="1"/>
          </p:cNvSpPr>
          <p:nvPr>
            <p:ph type="sldNum" sz="quarter" idx="1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50B34F7E-708E-4FEA-BE91-4C98A3375003}" type="slidenum">
              <a:rPr lang="sv-SE" altLang="sv-SE"/>
              <a:pPr/>
              <a:t>‹#›</a:t>
            </a:fld>
            <a:endParaRPr lang="sv-SE" altLang="sv-SE"/>
          </a:p>
        </p:txBody>
      </p:sp>
      <p:sp>
        <p:nvSpPr>
          <p:cNvPr id="6" name="Platshållare för datum 3"/>
          <p:cNvSpPr>
            <a:spLocks noGrp="1"/>
          </p:cNvSpPr>
          <p:nvPr>
            <p:ph type="dt" sz="half" idx="14"/>
          </p:nvPr>
        </p:nvSpPr>
        <p:spPr/>
        <p:txBody>
          <a:bodyPr/>
          <a:lstStyle>
            <a:lvl1pPr>
              <a:defRPr/>
            </a:lvl1pPr>
          </a:lstStyle>
          <a:p>
            <a:fld id="{1F24AD1D-4AA1-4B2C-92D8-1392E237916B}" type="datetime1">
              <a:rPr lang="sv-SE" altLang="sv-SE"/>
              <a:pPr/>
              <a:t>2017-05-30</a:t>
            </a:fld>
            <a:endParaRPr lang="sv-SE" altLang="sv-SE"/>
          </a:p>
        </p:txBody>
      </p:sp>
      <p:sp>
        <p:nvSpPr>
          <p:cNvPr id="8" name="Platshållare för sidfot 4"/>
          <p:cNvSpPr>
            <a:spLocks noGrp="1"/>
          </p:cNvSpPr>
          <p:nvPr>
            <p:ph type="ftr" sz="quarter" idx="15"/>
          </p:nvPr>
        </p:nvSpPr>
        <p:spPr/>
        <p:txBody>
          <a:bodyPr/>
          <a:lstStyle>
            <a:lvl1pPr>
              <a:defRPr/>
            </a:lvl1pPr>
          </a:lstStyle>
          <a:p>
            <a:pPr>
              <a:defRPr/>
            </a:pPr>
            <a:endParaRPr lang="sv-SE"/>
          </a:p>
        </p:txBody>
      </p:sp>
    </p:spTree>
    <p:extLst>
      <p:ext uri="{BB962C8B-B14F-4D97-AF65-F5344CB8AC3E}">
        <p14:creationId xmlns:p14="http://schemas.microsoft.com/office/powerpoint/2010/main" val="123684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D2528AA-C323-2147-9A52-97415D8D3EE7}" type="datetimeFigureOut">
              <a:rPr lang="sv-SE" smtClean="0"/>
              <a:t>2017-05-30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347036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D2528AA-C323-2147-9A52-97415D8D3EE7}" type="datetimeFigureOut">
              <a:rPr lang="sv-SE" smtClean="0"/>
              <a:t>2017-05-30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388988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D2528AA-C323-2147-9A52-97415D8D3EE7}" type="datetimeFigureOut">
              <a:rPr lang="sv-SE" smtClean="0"/>
              <a:t>2017-05-30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405496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D2528AA-C323-2147-9A52-97415D8D3EE7}" type="datetimeFigureOut">
              <a:rPr lang="sv-SE" smtClean="0"/>
              <a:t>2017-05-30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230791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D2528AA-C323-2147-9A52-97415D8D3EE7}" type="datetimeFigureOut">
              <a:rPr lang="sv-SE" smtClean="0"/>
              <a:t>2017-05-30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21551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2528AA-C323-2147-9A52-97415D8D3EE7}" type="datetimeFigureOut">
              <a:rPr lang="sv-SE" smtClean="0"/>
              <a:t>2017-05-30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1831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D2528AA-C323-2147-9A52-97415D8D3EE7}" type="datetimeFigureOut">
              <a:rPr lang="sv-SE" smtClean="0"/>
              <a:t>2017-05-30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317028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D2528AA-C323-2147-9A52-97415D8D3EE7}" type="datetimeFigureOut">
              <a:rPr lang="sv-SE" smtClean="0"/>
              <a:t>2017-05-30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5254A7-D775-EC4F-A757-0C0CED142ABB}" type="slidenum">
              <a:rPr lang="sv-SE" smtClean="0"/>
              <a:t>‹#›</a:t>
            </a:fld>
            <a:endParaRPr lang="sv-SE"/>
          </a:p>
        </p:txBody>
      </p:sp>
    </p:spTree>
    <p:extLst>
      <p:ext uri="{BB962C8B-B14F-4D97-AF65-F5344CB8AC3E}">
        <p14:creationId xmlns:p14="http://schemas.microsoft.com/office/powerpoint/2010/main" val="137617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528AA-C323-2147-9A52-97415D8D3EE7}" type="datetimeFigureOut">
              <a:rPr lang="sv-SE" smtClean="0"/>
              <a:t>2017-05-30</a:t>
            </a:fld>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54A7-D775-EC4F-A757-0C0CED142ABB}" type="slidenum">
              <a:rPr lang="sv-SE" smtClean="0"/>
              <a:t>‹#›</a:t>
            </a:fld>
            <a:endParaRPr lang="sv-SE"/>
          </a:p>
        </p:txBody>
      </p:sp>
    </p:spTree>
    <p:extLst>
      <p:ext uri="{BB962C8B-B14F-4D97-AF65-F5344CB8AC3E}">
        <p14:creationId xmlns:p14="http://schemas.microsoft.com/office/powerpoint/2010/main" val="2744741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7" descr="SND_Glob_284U.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92" y="1979609"/>
            <a:ext cx="4118053" cy="4097463"/>
          </a:xfrm>
          <a:prstGeom prst="rect">
            <a:avLst/>
          </a:prstGeom>
        </p:spPr>
      </p:pic>
      <p:pic>
        <p:nvPicPr>
          <p:cNvPr id="7" name="Bildobjekt 13" descr="LO_GU_cen2r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800" y="5910340"/>
            <a:ext cx="812848" cy="651972"/>
          </a:xfrm>
          <a:prstGeom prst="rect">
            <a:avLst/>
          </a:prstGeom>
        </p:spPr>
      </p:pic>
      <p:grpSp>
        <p:nvGrpSpPr>
          <p:cNvPr id="8" name="Group 7"/>
          <p:cNvGrpSpPr/>
          <p:nvPr/>
        </p:nvGrpSpPr>
        <p:grpSpPr>
          <a:xfrm>
            <a:off x="-5630" y="-4539"/>
            <a:ext cx="12197630" cy="1274539"/>
            <a:chOff x="-5630" y="-4539"/>
            <a:chExt cx="12197630" cy="1274539"/>
          </a:xfrm>
        </p:grpSpPr>
        <p:pic>
          <p:nvPicPr>
            <p:cNvPr id="10" name="Bildobjekt 8" descr="SND_Webb_Sidhuvu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 y="0"/>
              <a:ext cx="9176224" cy="1270000"/>
            </a:xfrm>
            <a:prstGeom prst="rect">
              <a:avLst/>
            </a:prstGeom>
          </p:spPr>
        </p:pic>
        <p:pic>
          <p:nvPicPr>
            <p:cNvPr id="12" name="Bildobjekt 8" descr="SND_Webb_Sidhuvud.eps"/>
            <p:cNvPicPr>
              <a:picLocks noChangeAspect="1"/>
            </p:cNvPicPr>
            <p:nvPr/>
          </p:nvPicPr>
          <p:blipFill rotWithShape="1">
            <a:blip r:embed="rId4">
              <a:extLst>
                <a:ext uri="{28A0092B-C50C-407E-A947-70E740481C1C}">
                  <a14:useLocalDpi xmlns:a14="http://schemas.microsoft.com/office/drawing/2010/main" val="0"/>
                </a:ext>
              </a:extLst>
            </a:blip>
            <a:srcRect l="53970"/>
            <a:stretch/>
          </p:blipFill>
          <p:spPr>
            <a:xfrm>
              <a:off x="7968208" y="-4539"/>
              <a:ext cx="4223792" cy="1270000"/>
            </a:xfrm>
            <a:prstGeom prst="rect">
              <a:avLst/>
            </a:prstGeom>
          </p:spPr>
        </p:pic>
      </p:grpSp>
      <p:sp>
        <p:nvSpPr>
          <p:cNvPr id="13" name="Underrubrik 2"/>
          <p:cNvSpPr txBox="1">
            <a:spLocks/>
          </p:cNvSpPr>
          <p:nvPr/>
        </p:nvSpPr>
        <p:spPr>
          <a:xfrm>
            <a:off x="3575720" y="2430772"/>
            <a:ext cx="7540080" cy="258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v-SE" altLang="sv-SE" dirty="0" smtClean="0">
                <a:solidFill>
                  <a:srgbClr val="4E84B8"/>
                </a:solidFill>
                <a:latin typeface="Arial" panose="020B0604020202020204" pitchFamily="34" charset="0"/>
                <a:cs typeface="Arial" panose="020B0604020202020204" pitchFamily="34" charset="0"/>
              </a:rPr>
              <a:t>Vad krävs för att forskningsdata ska </a:t>
            </a:r>
          </a:p>
          <a:p>
            <a:r>
              <a:rPr lang="sv-SE" altLang="sv-SE" dirty="0" smtClean="0">
                <a:solidFill>
                  <a:srgbClr val="4E84B8"/>
                </a:solidFill>
                <a:latin typeface="Arial" panose="020B0604020202020204" pitchFamily="34" charset="0"/>
                <a:cs typeface="Arial" panose="020B0604020202020204" pitchFamily="34" charset="0"/>
              </a:rPr>
              <a:t>kunna hittas och användas? </a:t>
            </a:r>
          </a:p>
          <a:p>
            <a:r>
              <a:rPr lang="sv-SE" altLang="sv-SE" dirty="0" smtClean="0">
                <a:solidFill>
                  <a:srgbClr val="4E84B8"/>
                </a:solidFill>
                <a:latin typeface="Arial" panose="020B0604020202020204" pitchFamily="34" charset="0"/>
                <a:cs typeface="Arial" panose="020B0604020202020204" pitchFamily="34" charset="0"/>
              </a:rPr>
              <a:t/>
            </a:r>
            <a:br>
              <a:rPr lang="sv-SE" altLang="sv-SE" dirty="0" smtClean="0">
                <a:solidFill>
                  <a:srgbClr val="4E84B8"/>
                </a:solidFill>
                <a:latin typeface="Arial" panose="020B0604020202020204" pitchFamily="34" charset="0"/>
                <a:cs typeface="Arial" panose="020B0604020202020204" pitchFamily="34" charset="0"/>
              </a:rPr>
            </a:br>
            <a:endParaRPr lang="sv-SE" dirty="0">
              <a:solidFill>
                <a:srgbClr val="4E84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278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2"/>
          <p:cNvSpPr txBox="1">
            <a:spLocks/>
          </p:cNvSpPr>
          <p:nvPr/>
        </p:nvSpPr>
        <p:spPr>
          <a:xfrm>
            <a:off x="2569738" y="1689110"/>
            <a:ext cx="6705600" cy="4891807"/>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endParaRPr lang="sv-SE" sz="2800" dirty="0">
              <a:solidFill>
                <a:schemeClr val="tx1">
                  <a:lumMod val="85000"/>
                  <a:lumOff val="15000"/>
                </a:schemeClr>
              </a:solidFill>
              <a:latin typeface="Calibri"/>
            </a:endParaRPr>
          </a:p>
        </p:txBody>
      </p:sp>
      <p:sp>
        <p:nvSpPr>
          <p:cNvPr id="12" name="Platshållare för text 2"/>
          <p:cNvSpPr txBox="1">
            <a:spLocks/>
          </p:cNvSpPr>
          <p:nvPr/>
        </p:nvSpPr>
        <p:spPr>
          <a:xfrm>
            <a:off x="1323973" y="1812561"/>
            <a:ext cx="10263681" cy="4557615"/>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r>
              <a:rPr lang="sv-SE" sz="2300" dirty="0" smtClean="0">
                <a:solidFill>
                  <a:schemeClr val="accent1"/>
                </a:solidFill>
                <a:latin typeface="+mn-lt"/>
              </a:rPr>
              <a:t>1 	Data </a:t>
            </a:r>
            <a:r>
              <a:rPr lang="sv-SE" sz="2300" dirty="0">
                <a:solidFill>
                  <a:schemeClr val="accent1"/>
                </a:solidFill>
                <a:latin typeface="+mn-lt"/>
              </a:rPr>
              <a:t>kan tillgängliggöras utan förestående kontakt mellan </a:t>
            </a:r>
            <a:r>
              <a:rPr lang="sv-SE" sz="2300" dirty="0" smtClean="0">
                <a:solidFill>
                  <a:schemeClr val="accent1"/>
                </a:solidFill>
                <a:latin typeface="+mn-lt"/>
              </a:rPr>
              <a:t>	forskningshuvudman </a:t>
            </a:r>
            <a:r>
              <a:rPr lang="sv-SE" sz="2300" dirty="0">
                <a:solidFill>
                  <a:schemeClr val="accent1"/>
                </a:solidFill>
                <a:latin typeface="+mn-lt"/>
              </a:rPr>
              <a:t>och </a:t>
            </a:r>
            <a:r>
              <a:rPr lang="sv-SE" sz="2300" dirty="0" smtClean="0">
                <a:solidFill>
                  <a:schemeClr val="accent1"/>
                </a:solidFill>
                <a:latin typeface="+mn-lt"/>
              </a:rPr>
              <a:t>SND</a:t>
            </a:r>
            <a:endParaRPr lang="sv-SE" sz="2300" dirty="0">
              <a:latin typeface="+mn-lt"/>
            </a:endParaRPr>
          </a:p>
          <a:p>
            <a:pPr algn="l"/>
            <a:r>
              <a:rPr lang="sv-SE" sz="1600" dirty="0" smtClean="0">
                <a:latin typeface="+mn-lt"/>
              </a:rPr>
              <a:t>	   1 </a:t>
            </a:r>
            <a:r>
              <a:rPr lang="sv-SE" sz="1600" dirty="0">
                <a:latin typeface="+mn-lt"/>
              </a:rPr>
              <a:t>a Fritt tillgängligt utan registrering</a:t>
            </a:r>
          </a:p>
          <a:p>
            <a:pPr algn="l"/>
            <a:r>
              <a:rPr lang="sv-SE" sz="1600" dirty="0" smtClean="0">
                <a:latin typeface="+mn-lt"/>
              </a:rPr>
              <a:t>	   1 </a:t>
            </a:r>
            <a:r>
              <a:rPr lang="sv-SE" sz="1600" dirty="0">
                <a:latin typeface="+mn-lt"/>
              </a:rPr>
              <a:t>b Fritt tillgängligt via beställning eller SND Analys online</a:t>
            </a:r>
          </a:p>
          <a:p>
            <a:pPr algn="l"/>
            <a:r>
              <a:rPr lang="sv-SE" sz="1600" dirty="0" smtClean="0">
                <a:latin typeface="+mn-lt"/>
              </a:rPr>
              <a:t>	   1 </a:t>
            </a:r>
            <a:r>
              <a:rPr lang="sv-SE" sz="1600" dirty="0">
                <a:latin typeface="+mn-lt"/>
              </a:rPr>
              <a:t>c Fritt tillgängligt via beställning </a:t>
            </a:r>
            <a:endParaRPr lang="sv-SE" sz="1600" dirty="0" smtClean="0">
              <a:latin typeface="+mn-lt"/>
            </a:endParaRPr>
          </a:p>
          <a:p>
            <a:pPr algn="l"/>
            <a:endParaRPr lang="sv-SE" sz="1200" dirty="0">
              <a:latin typeface="+mn-lt"/>
            </a:endParaRPr>
          </a:p>
          <a:p>
            <a:pPr algn="l"/>
            <a:r>
              <a:rPr lang="sv-SE" sz="2300" dirty="0">
                <a:solidFill>
                  <a:srgbClr val="518DC3"/>
                </a:solidFill>
                <a:latin typeface="+mn-lt"/>
              </a:rPr>
              <a:t>2 </a:t>
            </a:r>
            <a:r>
              <a:rPr lang="sv-SE" sz="2300" dirty="0" smtClean="0">
                <a:solidFill>
                  <a:srgbClr val="518DC3"/>
                </a:solidFill>
                <a:latin typeface="+mn-lt"/>
              </a:rPr>
              <a:t>	Data </a:t>
            </a:r>
            <a:r>
              <a:rPr lang="sv-SE" sz="2300" dirty="0">
                <a:solidFill>
                  <a:srgbClr val="518DC3"/>
                </a:solidFill>
                <a:latin typeface="+mn-lt"/>
              </a:rPr>
              <a:t>kan tillgängliggöras under förutsättning att forskningshuvudman </a:t>
            </a:r>
            <a:r>
              <a:rPr lang="sv-SE" sz="2300" dirty="0" smtClean="0">
                <a:solidFill>
                  <a:srgbClr val="518DC3"/>
                </a:solidFill>
                <a:latin typeface="+mn-lt"/>
              </a:rPr>
              <a:t>	kontaktas </a:t>
            </a:r>
            <a:r>
              <a:rPr lang="sv-SE" sz="2300" dirty="0">
                <a:solidFill>
                  <a:srgbClr val="518DC3"/>
                </a:solidFill>
                <a:latin typeface="+mn-lt"/>
              </a:rPr>
              <a:t>vid </a:t>
            </a:r>
            <a:r>
              <a:rPr lang="sv-SE" sz="2300" dirty="0" smtClean="0">
                <a:solidFill>
                  <a:srgbClr val="518DC3"/>
                </a:solidFill>
                <a:latin typeface="+mn-lt"/>
              </a:rPr>
              <a:t>angivna </a:t>
            </a:r>
            <a:r>
              <a:rPr lang="sv-SE" sz="2300" dirty="0">
                <a:solidFill>
                  <a:srgbClr val="518DC3"/>
                </a:solidFill>
                <a:latin typeface="+mn-lt"/>
              </a:rPr>
              <a:t>tillfällen/alltid</a:t>
            </a:r>
          </a:p>
          <a:p>
            <a:pPr algn="l"/>
            <a:r>
              <a:rPr lang="sv-SE" sz="1600" dirty="0">
                <a:latin typeface="+mn-lt"/>
              </a:rPr>
              <a:t>	</a:t>
            </a:r>
            <a:r>
              <a:rPr lang="sv-SE" sz="1600" dirty="0" smtClean="0">
                <a:latin typeface="+mn-lt"/>
              </a:rPr>
              <a:t>   2 </a:t>
            </a:r>
            <a:r>
              <a:rPr lang="sv-SE" sz="1600" dirty="0">
                <a:latin typeface="+mn-lt"/>
              </a:rPr>
              <a:t>a Kräver primärforskarens tillstånd vid angivna tillfällen</a:t>
            </a:r>
            <a:br>
              <a:rPr lang="sv-SE" sz="1600" dirty="0">
                <a:latin typeface="+mn-lt"/>
              </a:rPr>
            </a:br>
            <a:r>
              <a:rPr lang="sv-SE" sz="1600" dirty="0">
                <a:latin typeface="+mn-lt"/>
              </a:rPr>
              <a:t>	</a:t>
            </a:r>
            <a:r>
              <a:rPr lang="sv-SE" sz="1600" dirty="0" smtClean="0">
                <a:latin typeface="+mn-lt"/>
              </a:rPr>
              <a:t>   2 </a:t>
            </a:r>
            <a:r>
              <a:rPr lang="sv-SE" sz="1600" dirty="0">
                <a:latin typeface="+mn-lt"/>
              </a:rPr>
              <a:t>b Kräver alltid primärforskarens </a:t>
            </a:r>
            <a:r>
              <a:rPr lang="sv-SE" sz="1600" dirty="0" smtClean="0">
                <a:latin typeface="+mn-lt"/>
              </a:rPr>
              <a:t>tillstånd</a:t>
            </a:r>
          </a:p>
          <a:p>
            <a:pPr algn="l"/>
            <a:endParaRPr lang="sv-SE" sz="1200" dirty="0">
              <a:latin typeface="+mn-lt"/>
            </a:endParaRPr>
          </a:p>
          <a:p>
            <a:pPr algn="l"/>
            <a:r>
              <a:rPr lang="sv-SE" sz="2300" dirty="0">
                <a:solidFill>
                  <a:srgbClr val="518DC3"/>
                </a:solidFill>
                <a:latin typeface="+mn-lt"/>
              </a:rPr>
              <a:t>3 </a:t>
            </a:r>
            <a:r>
              <a:rPr lang="sv-SE" sz="2300" dirty="0" smtClean="0">
                <a:solidFill>
                  <a:srgbClr val="518DC3"/>
                </a:solidFill>
                <a:latin typeface="+mn-lt"/>
              </a:rPr>
              <a:t>	Gäller </a:t>
            </a:r>
            <a:r>
              <a:rPr lang="sv-SE" sz="2300" dirty="0">
                <a:solidFill>
                  <a:srgbClr val="518DC3"/>
                </a:solidFill>
                <a:latin typeface="+mn-lt"/>
              </a:rPr>
              <a:t>studier där forskningsmaterialet bara beskrivs med metadata och inte </a:t>
            </a:r>
            <a:r>
              <a:rPr lang="sv-SE" sz="2300" dirty="0" smtClean="0">
                <a:solidFill>
                  <a:srgbClr val="518DC3"/>
                </a:solidFill>
                <a:latin typeface="+mn-lt"/>
              </a:rPr>
              <a:t>	deponeras </a:t>
            </a:r>
            <a:r>
              <a:rPr lang="sv-SE" sz="2300" dirty="0">
                <a:solidFill>
                  <a:srgbClr val="518DC3"/>
                </a:solidFill>
                <a:latin typeface="+mn-lt"/>
              </a:rPr>
              <a:t>hos SND. För dessa nivåer behövs inget avtal mellan forskare och </a:t>
            </a:r>
            <a:r>
              <a:rPr lang="sv-SE" sz="2300" dirty="0" smtClean="0">
                <a:solidFill>
                  <a:srgbClr val="518DC3"/>
                </a:solidFill>
                <a:latin typeface="+mn-lt"/>
              </a:rPr>
              <a:t>SND</a:t>
            </a:r>
          </a:p>
          <a:p>
            <a:pPr algn="l"/>
            <a:r>
              <a:rPr lang="sv-SE" sz="1600" dirty="0" smtClean="0">
                <a:latin typeface="+mn-lt"/>
              </a:rPr>
              <a:t>	   3 </a:t>
            </a:r>
            <a:r>
              <a:rPr lang="sv-SE" sz="1600" dirty="0">
                <a:latin typeface="+mn-lt"/>
              </a:rPr>
              <a:t>a Data ej </a:t>
            </a:r>
            <a:r>
              <a:rPr lang="sv-SE" sz="1600" dirty="0" smtClean="0">
                <a:latin typeface="+mn-lt"/>
              </a:rPr>
              <a:t>tillgängliga </a:t>
            </a:r>
            <a:r>
              <a:rPr lang="sv-SE" sz="1600" dirty="0">
                <a:latin typeface="+mn-lt"/>
              </a:rPr>
              <a:t>via SND. Kan laddas ner via extern hemsida</a:t>
            </a:r>
          </a:p>
          <a:p>
            <a:pPr algn="l"/>
            <a:r>
              <a:rPr lang="sv-SE" sz="1600" dirty="0" smtClean="0">
                <a:latin typeface="+mn-lt"/>
              </a:rPr>
              <a:t>	   3 b Data </a:t>
            </a:r>
            <a:r>
              <a:rPr lang="sv-SE" sz="1600" dirty="0">
                <a:latin typeface="+mn-lt"/>
              </a:rPr>
              <a:t>finns ej tillgängliga via SND. Vänd dig till kontaktpersonen för mer information</a:t>
            </a:r>
          </a:p>
          <a:p>
            <a:pPr algn="l"/>
            <a:endParaRPr lang="sv-SE" sz="2200" dirty="0">
              <a:solidFill>
                <a:srgbClr val="518DC3"/>
              </a:solidFill>
              <a:latin typeface="+mn-lt"/>
            </a:endParaRPr>
          </a:p>
          <a:p>
            <a:pPr algn="l"/>
            <a:endParaRPr lang="sv-SE" sz="2200" dirty="0">
              <a:latin typeface="+mn-lt"/>
            </a:endParaRPr>
          </a:p>
          <a:p>
            <a:pPr algn="l"/>
            <a:endParaRPr lang="sv-SE" sz="2200" dirty="0">
              <a:latin typeface="+mn-lt"/>
            </a:endParaRPr>
          </a:p>
          <a:p>
            <a:pPr algn="l"/>
            <a:endParaRPr lang="sv-SE" sz="2200" dirty="0">
              <a:solidFill>
                <a:schemeClr val="tx1">
                  <a:lumMod val="85000"/>
                  <a:lumOff val="15000"/>
                </a:schemeClr>
              </a:solidFill>
              <a:latin typeface="+mn-lt"/>
            </a:endParaRPr>
          </a:p>
        </p:txBody>
      </p:sp>
      <p:sp>
        <p:nvSpPr>
          <p:cNvPr id="13"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4" name="Bildobjekt 13"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9" name="Rubrik 1"/>
          <p:cNvSpPr txBox="1">
            <a:spLocks/>
          </p:cNvSpPr>
          <p:nvPr/>
        </p:nvSpPr>
        <p:spPr>
          <a:xfrm>
            <a:off x="1758981" y="447005"/>
            <a:ext cx="704685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sv-SE" sz="3600" dirty="0">
              <a:solidFill>
                <a:srgbClr val="1F497D"/>
              </a:solidFill>
              <a:latin typeface="HelveticaNeueLT Std"/>
            </a:endParaRPr>
          </a:p>
        </p:txBody>
      </p:sp>
      <p:sp>
        <p:nvSpPr>
          <p:cNvPr id="15" name="Rubrik 1"/>
          <p:cNvSpPr txBox="1">
            <a:spLocks/>
          </p:cNvSpPr>
          <p:nvPr/>
        </p:nvSpPr>
        <p:spPr>
          <a:xfrm>
            <a:off x="1323975" y="404371"/>
            <a:ext cx="89505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800" dirty="0" smtClean="0">
                <a:solidFill>
                  <a:srgbClr val="4E84B8"/>
                </a:solidFill>
                <a:latin typeface="+mn-lt"/>
                <a:ea typeface="+mn-ea"/>
                <a:cs typeface="Arial" panose="020B0604020202020204" pitchFamily="34" charset="0"/>
              </a:rPr>
              <a:t>Tillgängligghetsnivåer för data</a:t>
            </a:r>
            <a:endParaRPr lang="sv-SE" sz="2800" dirty="0">
              <a:solidFill>
                <a:srgbClr val="4E84B8"/>
              </a:solidFill>
              <a:latin typeface="+mn-lt"/>
              <a:ea typeface="+mn-ea"/>
              <a:cs typeface="Arial" panose="020B0604020202020204" pitchFamily="34" charset="0"/>
            </a:endParaRPr>
          </a:p>
        </p:txBody>
      </p:sp>
    </p:spTree>
    <p:extLst>
      <p:ext uri="{BB962C8B-B14F-4D97-AF65-F5344CB8AC3E}">
        <p14:creationId xmlns:p14="http://schemas.microsoft.com/office/powerpoint/2010/main" val="26310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2"/>
          <p:cNvSpPr txBox="1">
            <a:spLocks/>
          </p:cNvSpPr>
          <p:nvPr/>
        </p:nvSpPr>
        <p:spPr>
          <a:xfrm>
            <a:off x="1426709" y="1973743"/>
            <a:ext cx="10229263" cy="4633575"/>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lvl="0" algn="l"/>
            <a:r>
              <a:rPr lang="sv-SE" sz="2800" dirty="0" smtClean="0">
                <a:latin typeface="+mn-lt"/>
              </a:rPr>
              <a:t>Kunskapscenter: </a:t>
            </a:r>
          </a:p>
          <a:p>
            <a:pPr lvl="0" algn="l"/>
            <a:endParaRPr lang="sv-SE" sz="2800" dirty="0" smtClean="0">
              <a:latin typeface="+mn-lt"/>
            </a:endParaRPr>
          </a:p>
          <a:p>
            <a:pPr marL="457200" lvl="0" indent="-457200" algn="l">
              <a:buFont typeface="Arial" panose="020B0604020202020204" pitchFamily="34" charset="0"/>
              <a:buChar char="•"/>
            </a:pPr>
            <a:r>
              <a:rPr lang="sv-SE" sz="2800" dirty="0" smtClean="0">
                <a:latin typeface="+mn-lt"/>
              </a:rPr>
              <a:t>Forskarsupport hos SND</a:t>
            </a:r>
          </a:p>
          <a:p>
            <a:pPr marL="457200" lvl="0" indent="-457200" algn="l">
              <a:buFont typeface="Arial" panose="020B0604020202020204" pitchFamily="34" charset="0"/>
              <a:buChar char="•"/>
            </a:pPr>
            <a:r>
              <a:rPr lang="sv-SE" sz="2800" dirty="0" smtClean="0">
                <a:latin typeface="+mn-lt"/>
              </a:rPr>
              <a:t>Domänexperter i SND 2.0</a:t>
            </a:r>
          </a:p>
          <a:p>
            <a:pPr marL="457200" lvl="0" indent="-457200" algn="l">
              <a:buFont typeface="Arial" panose="020B0604020202020204" pitchFamily="34" charset="0"/>
              <a:buChar char="•"/>
            </a:pPr>
            <a:r>
              <a:rPr lang="sv-SE" sz="2800" dirty="0" smtClean="0">
                <a:latin typeface="+mn-lt"/>
              </a:rPr>
              <a:t>Kunskapsutbyte </a:t>
            </a:r>
            <a:r>
              <a:rPr lang="sv-SE" sz="2800" dirty="0">
                <a:latin typeface="+mn-lt"/>
              </a:rPr>
              <a:t>med </a:t>
            </a:r>
            <a:r>
              <a:rPr lang="sv-SE" sz="2800" dirty="0" smtClean="0">
                <a:latin typeface="+mn-lt"/>
              </a:rPr>
              <a:t>DAU </a:t>
            </a:r>
            <a:r>
              <a:rPr lang="sv-SE" sz="2800" dirty="0">
                <a:latin typeface="+mn-lt"/>
              </a:rPr>
              <a:t>på </a:t>
            </a:r>
            <a:r>
              <a:rPr lang="sv-SE" sz="2800" dirty="0" smtClean="0">
                <a:latin typeface="+mn-lt"/>
              </a:rPr>
              <a:t>lärosätena</a:t>
            </a:r>
          </a:p>
          <a:p>
            <a:pPr marL="457200" lvl="0" indent="-457200" algn="l">
              <a:buFont typeface="Arial" panose="020B0604020202020204" pitchFamily="34" charset="0"/>
              <a:buChar char="•"/>
            </a:pPr>
            <a:r>
              <a:rPr lang="sv-SE" sz="2800" dirty="0" smtClean="0">
                <a:latin typeface="+mn-lt"/>
              </a:rPr>
              <a:t>Uppdragsutbildning på HS Borås</a:t>
            </a:r>
          </a:p>
          <a:p>
            <a:pPr marL="457200" lvl="0" indent="-457200" algn="l">
              <a:buFont typeface="Arial" panose="020B0604020202020204" pitchFamily="34" charset="0"/>
              <a:buChar char="•"/>
            </a:pPr>
            <a:r>
              <a:rPr lang="sv-SE" sz="2800" dirty="0" smtClean="0">
                <a:latin typeface="+mn-lt"/>
              </a:rPr>
              <a:t>Andra nationella och internationella resurser</a:t>
            </a:r>
            <a:endParaRPr lang="sv-SE" sz="2800" dirty="0">
              <a:latin typeface="+mn-lt"/>
            </a:endParaRPr>
          </a:p>
        </p:txBody>
      </p:sp>
      <p:sp>
        <p:nvSpPr>
          <p:cNvPr id="11"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2"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4" name="Rubrik 1"/>
          <p:cNvSpPr txBox="1">
            <a:spLocks/>
          </p:cNvSpPr>
          <p:nvPr/>
        </p:nvSpPr>
        <p:spPr bwMode="auto">
          <a:xfrm>
            <a:off x="1426709" y="766113"/>
            <a:ext cx="944235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3500" dirty="0" smtClean="0">
                <a:solidFill>
                  <a:srgbClr val="4E84B8"/>
                </a:solidFill>
                <a:cs typeface="Arial" panose="020B0604020202020204" pitchFamily="34" charset="0"/>
              </a:rPr>
              <a:t>Förutsättningar forts.</a:t>
            </a:r>
            <a:endParaRPr lang="sv-SE" dirty="0"/>
          </a:p>
          <a:p>
            <a:endParaRPr lang="sv-SE" sz="2800" dirty="0">
              <a:solidFill>
                <a:srgbClr val="4E84B8"/>
              </a:solidFill>
              <a:cs typeface="Arial" panose="020B0604020202020204" pitchFamily="34" charset="0"/>
            </a:endParaRPr>
          </a:p>
        </p:txBody>
      </p:sp>
    </p:spTree>
    <p:extLst>
      <p:ext uri="{BB962C8B-B14F-4D97-AF65-F5344CB8AC3E}">
        <p14:creationId xmlns:p14="http://schemas.microsoft.com/office/powerpoint/2010/main" val="104317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0"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Rubrik 1"/>
          <p:cNvSpPr txBox="1">
            <a:spLocks/>
          </p:cNvSpPr>
          <p:nvPr/>
        </p:nvSpPr>
        <p:spPr bwMode="auto">
          <a:xfrm>
            <a:off x="1038205" y="1539810"/>
            <a:ext cx="16263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800" dirty="0" smtClean="0">
                <a:solidFill>
                  <a:srgbClr val="4E84B8"/>
                </a:solidFill>
                <a:cs typeface="Arial" panose="020B0604020202020204" pitchFamily="34" charset="0"/>
              </a:rPr>
              <a:t>Forskar-support</a:t>
            </a:r>
            <a:endParaRPr lang="sv-SE" sz="2800" dirty="0">
              <a:solidFill>
                <a:srgbClr val="4E84B8"/>
              </a:solidFill>
              <a:cs typeface="Arial" panose="020B0604020202020204" pitchFamily="34" charset="0"/>
            </a:endParaRPr>
          </a:p>
        </p:txBody>
      </p:sp>
      <p:pic>
        <p:nvPicPr>
          <p:cNvPr id="3" name="Bildobjekt 2"/>
          <p:cNvPicPr>
            <a:picLocks noChangeAspect="1"/>
          </p:cNvPicPr>
          <p:nvPr/>
        </p:nvPicPr>
        <p:blipFill>
          <a:blip r:embed="rId4"/>
          <a:stretch>
            <a:fillRect/>
          </a:stretch>
        </p:blipFill>
        <p:spPr>
          <a:xfrm>
            <a:off x="4336025" y="177822"/>
            <a:ext cx="7708183" cy="6386290"/>
          </a:xfrm>
          <a:prstGeom prst="rect">
            <a:avLst/>
          </a:prstGeom>
        </p:spPr>
      </p:pic>
      <p:sp>
        <p:nvSpPr>
          <p:cNvPr id="7" name="Rektangel 6"/>
          <p:cNvSpPr/>
          <p:nvPr/>
        </p:nvSpPr>
        <p:spPr>
          <a:xfrm>
            <a:off x="1043106" y="2782810"/>
            <a:ext cx="3115939" cy="2123658"/>
          </a:xfrm>
          <a:prstGeom prst="rect">
            <a:avLst/>
          </a:prstGeom>
        </p:spPr>
        <p:txBody>
          <a:bodyPr wrap="square">
            <a:spAutoFit/>
          </a:bodyPr>
          <a:lstStyle/>
          <a:p>
            <a:pPr lvl="0">
              <a:spcBef>
                <a:spcPts val="350"/>
              </a:spcBef>
            </a:pPr>
            <a:r>
              <a:rPr lang="sv-SE" sz="2200" dirty="0">
                <a:latin typeface="Calibri"/>
                <a:ea typeface="MS PGothic" panose="020B0600070205080204" pitchFamily="34" charset="-128"/>
                <a:cs typeface="Arial" charset="0"/>
              </a:rPr>
              <a:t>Med datahantering menas hur forskningsmaterialet hanteras, organiseras och struktureras under hela forskningsprocessen.</a:t>
            </a:r>
          </a:p>
        </p:txBody>
      </p:sp>
    </p:spTree>
    <p:extLst>
      <p:ext uri="{BB962C8B-B14F-4D97-AF65-F5344CB8AC3E}">
        <p14:creationId xmlns:p14="http://schemas.microsoft.com/office/powerpoint/2010/main" val="136220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0"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Rubrik 1"/>
          <p:cNvSpPr txBox="1">
            <a:spLocks/>
          </p:cNvSpPr>
          <p:nvPr/>
        </p:nvSpPr>
        <p:spPr bwMode="auto">
          <a:xfrm>
            <a:off x="1038205" y="1539810"/>
            <a:ext cx="16263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800" dirty="0" smtClean="0">
                <a:solidFill>
                  <a:srgbClr val="4E84B8"/>
                </a:solidFill>
                <a:cs typeface="Arial" panose="020B0604020202020204" pitchFamily="34" charset="0"/>
              </a:rPr>
              <a:t>Forskar-support</a:t>
            </a:r>
            <a:endParaRPr lang="sv-SE" sz="2800" dirty="0">
              <a:solidFill>
                <a:srgbClr val="4E84B8"/>
              </a:solidFill>
              <a:cs typeface="Arial" panose="020B0604020202020204" pitchFamily="34" charset="0"/>
            </a:endParaRPr>
          </a:p>
        </p:txBody>
      </p:sp>
      <p:pic>
        <p:nvPicPr>
          <p:cNvPr id="3" name="Bildobjekt 2"/>
          <p:cNvPicPr>
            <a:picLocks noChangeAspect="1"/>
          </p:cNvPicPr>
          <p:nvPr/>
        </p:nvPicPr>
        <p:blipFill>
          <a:blip r:embed="rId4"/>
          <a:stretch>
            <a:fillRect/>
          </a:stretch>
        </p:blipFill>
        <p:spPr>
          <a:xfrm>
            <a:off x="4336025" y="277284"/>
            <a:ext cx="7708183" cy="6386290"/>
          </a:xfrm>
          <a:prstGeom prst="rect">
            <a:avLst/>
          </a:prstGeom>
        </p:spPr>
      </p:pic>
      <p:sp>
        <p:nvSpPr>
          <p:cNvPr id="7" name="Rektangel 6"/>
          <p:cNvSpPr/>
          <p:nvPr/>
        </p:nvSpPr>
        <p:spPr>
          <a:xfrm>
            <a:off x="1043106" y="2782810"/>
            <a:ext cx="3115939" cy="2123658"/>
          </a:xfrm>
          <a:prstGeom prst="rect">
            <a:avLst/>
          </a:prstGeom>
        </p:spPr>
        <p:txBody>
          <a:bodyPr wrap="square">
            <a:spAutoFit/>
          </a:bodyPr>
          <a:lstStyle/>
          <a:p>
            <a:pPr lvl="0">
              <a:spcBef>
                <a:spcPts val="350"/>
              </a:spcBef>
            </a:pPr>
            <a:r>
              <a:rPr lang="sv-SE" sz="2200" dirty="0">
                <a:latin typeface="Calibri"/>
                <a:ea typeface="MS PGothic" panose="020B0600070205080204" pitchFamily="34" charset="-128"/>
                <a:cs typeface="Arial" charset="0"/>
              </a:rPr>
              <a:t>Med datahantering menas hur forskningsmaterialet hanteras, organiseras och struktureras under hela forskningsprocessen.</a:t>
            </a:r>
          </a:p>
        </p:txBody>
      </p:sp>
      <p:sp>
        <p:nvSpPr>
          <p:cNvPr id="9" name="Ellips 8"/>
          <p:cNvSpPr/>
          <p:nvPr/>
        </p:nvSpPr>
        <p:spPr>
          <a:xfrm>
            <a:off x="4159045" y="3078345"/>
            <a:ext cx="2792362" cy="183863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65823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0"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Rubrik 1"/>
          <p:cNvSpPr txBox="1">
            <a:spLocks/>
          </p:cNvSpPr>
          <p:nvPr/>
        </p:nvSpPr>
        <p:spPr bwMode="auto">
          <a:xfrm>
            <a:off x="1038205" y="1539810"/>
            <a:ext cx="16263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800" dirty="0" smtClean="0">
                <a:solidFill>
                  <a:srgbClr val="4E84B8"/>
                </a:solidFill>
                <a:cs typeface="Arial" panose="020B0604020202020204" pitchFamily="34" charset="0"/>
              </a:rPr>
              <a:t>Forskar-support</a:t>
            </a:r>
            <a:endParaRPr lang="sv-SE" sz="2800" dirty="0">
              <a:solidFill>
                <a:srgbClr val="4E84B8"/>
              </a:solidFill>
              <a:cs typeface="Arial" panose="020B0604020202020204" pitchFamily="34" charset="0"/>
            </a:endParaRPr>
          </a:p>
        </p:txBody>
      </p:sp>
      <p:pic>
        <p:nvPicPr>
          <p:cNvPr id="3" name="Bildobjekt 2"/>
          <p:cNvPicPr>
            <a:picLocks noChangeAspect="1"/>
          </p:cNvPicPr>
          <p:nvPr/>
        </p:nvPicPr>
        <p:blipFill>
          <a:blip r:embed="rId4"/>
          <a:stretch>
            <a:fillRect/>
          </a:stretch>
        </p:blipFill>
        <p:spPr>
          <a:xfrm>
            <a:off x="4336025" y="277284"/>
            <a:ext cx="7708183" cy="6386290"/>
          </a:xfrm>
          <a:prstGeom prst="rect">
            <a:avLst/>
          </a:prstGeom>
        </p:spPr>
      </p:pic>
      <p:sp>
        <p:nvSpPr>
          <p:cNvPr id="7" name="Rektangel 6"/>
          <p:cNvSpPr/>
          <p:nvPr/>
        </p:nvSpPr>
        <p:spPr>
          <a:xfrm>
            <a:off x="1043106" y="2782810"/>
            <a:ext cx="3115939" cy="430887"/>
          </a:xfrm>
          <a:prstGeom prst="rect">
            <a:avLst/>
          </a:prstGeom>
        </p:spPr>
        <p:txBody>
          <a:bodyPr wrap="square">
            <a:spAutoFit/>
          </a:bodyPr>
          <a:lstStyle/>
          <a:p>
            <a:pPr lvl="0">
              <a:spcBef>
                <a:spcPts val="350"/>
              </a:spcBef>
            </a:pPr>
            <a:r>
              <a:rPr lang="sv-SE" sz="2200" dirty="0" smtClean="0">
                <a:latin typeface="Calibri"/>
                <a:ea typeface="MS PGothic" panose="020B0600070205080204" pitchFamily="34" charset="-128"/>
                <a:cs typeface="Arial" charset="0"/>
              </a:rPr>
              <a:t>Datahanteringsplan</a:t>
            </a:r>
            <a:endParaRPr lang="sv-SE" sz="2200" dirty="0">
              <a:latin typeface="Calibri"/>
              <a:ea typeface="MS PGothic" panose="020B0600070205080204" pitchFamily="34" charset="-128"/>
              <a:cs typeface="Arial" charset="0"/>
            </a:endParaRPr>
          </a:p>
        </p:txBody>
      </p:sp>
      <p:sp>
        <p:nvSpPr>
          <p:cNvPr id="2" name="Ellips 1"/>
          <p:cNvSpPr/>
          <p:nvPr/>
        </p:nvSpPr>
        <p:spPr>
          <a:xfrm>
            <a:off x="6717540" y="3205417"/>
            <a:ext cx="2792362" cy="183863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6739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0"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Rubrik 1"/>
          <p:cNvSpPr txBox="1">
            <a:spLocks/>
          </p:cNvSpPr>
          <p:nvPr/>
        </p:nvSpPr>
        <p:spPr bwMode="auto">
          <a:xfrm>
            <a:off x="1038205" y="1539810"/>
            <a:ext cx="16263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800" dirty="0" smtClean="0">
                <a:solidFill>
                  <a:srgbClr val="4E84B8"/>
                </a:solidFill>
                <a:cs typeface="Arial" panose="020B0604020202020204" pitchFamily="34" charset="0"/>
              </a:rPr>
              <a:t>Forskar-support</a:t>
            </a:r>
            <a:endParaRPr lang="sv-SE" sz="2800" dirty="0">
              <a:solidFill>
                <a:srgbClr val="4E84B8"/>
              </a:solidFill>
              <a:cs typeface="Arial" panose="020B0604020202020204" pitchFamily="34" charset="0"/>
            </a:endParaRPr>
          </a:p>
        </p:txBody>
      </p:sp>
      <p:pic>
        <p:nvPicPr>
          <p:cNvPr id="3" name="Bildobjekt 2"/>
          <p:cNvPicPr>
            <a:picLocks noChangeAspect="1"/>
          </p:cNvPicPr>
          <p:nvPr/>
        </p:nvPicPr>
        <p:blipFill>
          <a:blip r:embed="rId4"/>
          <a:stretch>
            <a:fillRect/>
          </a:stretch>
        </p:blipFill>
        <p:spPr>
          <a:xfrm>
            <a:off x="4336025" y="277284"/>
            <a:ext cx="7708183" cy="6386290"/>
          </a:xfrm>
          <a:prstGeom prst="rect">
            <a:avLst/>
          </a:prstGeom>
        </p:spPr>
      </p:pic>
      <p:sp>
        <p:nvSpPr>
          <p:cNvPr id="7" name="Rektangel 6"/>
          <p:cNvSpPr/>
          <p:nvPr/>
        </p:nvSpPr>
        <p:spPr>
          <a:xfrm>
            <a:off x="1043106" y="2782810"/>
            <a:ext cx="3115939" cy="3293209"/>
          </a:xfrm>
          <a:prstGeom prst="rect">
            <a:avLst/>
          </a:prstGeom>
        </p:spPr>
        <p:txBody>
          <a:bodyPr wrap="square">
            <a:spAutoFit/>
          </a:bodyPr>
          <a:lstStyle/>
          <a:p>
            <a:pPr lvl="0">
              <a:spcBef>
                <a:spcPts val="350"/>
              </a:spcBef>
            </a:pPr>
            <a:r>
              <a:rPr lang="sv-SE" sz="2200" dirty="0" smtClean="0">
                <a:latin typeface="Calibri"/>
                <a:ea typeface="MS PGothic" panose="020B0600070205080204" pitchFamily="34" charset="-128"/>
                <a:cs typeface="Arial" charset="0"/>
              </a:rPr>
              <a:t>Datahanteringsplan</a:t>
            </a:r>
          </a:p>
          <a:p>
            <a:pPr lvl="0">
              <a:spcBef>
                <a:spcPts val="350"/>
              </a:spcBef>
            </a:pPr>
            <a:endParaRPr lang="sv-SE" sz="2200" dirty="0">
              <a:latin typeface="Calibri"/>
              <a:ea typeface="MS PGothic" panose="020B0600070205080204" pitchFamily="34" charset="-128"/>
              <a:cs typeface="Arial" charset="0"/>
            </a:endParaRPr>
          </a:p>
          <a:p>
            <a:pPr lvl="0">
              <a:spcBef>
                <a:spcPts val="350"/>
              </a:spcBef>
            </a:pPr>
            <a:r>
              <a:rPr lang="sv-SE" sz="2200" dirty="0" smtClean="0">
                <a:latin typeface="Calibri"/>
                <a:ea typeface="MS PGothic" panose="020B0600070205080204" pitchFamily="34" charset="-128"/>
                <a:cs typeface="Arial" charset="0"/>
              </a:rPr>
              <a:t>Ett dokument som kommer krävas av forskningsfinansiären.</a:t>
            </a:r>
          </a:p>
          <a:p>
            <a:pPr lvl="0">
              <a:spcBef>
                <a:spcPts val="350"/>
              </a:spcBef>
            </a:pPr>
            <a:r>
              <a:rPr lang="sv-SE" sz="2200" dirty="0" smtClean="0">
                <a:latin typeface="Calibri"/>
                <a:ea typeface="MS PGothic" panose="020B0600070205080204" pitchFamily="34" charset="-128"/>
                <a:cs typeface="Arial" charset="0"/>
              </a:rPr>
              <a:t>Men som också kan fungera som ett </a:t>
            </a:r>
            <a:r>
              <a:rPr lang="sv-SE" sz="2200" dirty="0">
                <a:ea typeface="MS PGothic" panose="020B0600070205080204" pitchFamily="34" charset="-128"/>
                <a:cs typeface="Arial" charset="0"/>
              </a:rPr>
              <a:t>viktigt </a:t>
            </a:r>
            <a:r>
              <a:rPr lang="sv-SE" sz="2200" dirty="0" smtClean="0">
                <a:latin typeface="Calibri"/>
                <a:ea typeface="MS PGothic" panose="020B0600070205080204" pitchFamily="34" charset="-128"/>
                <a:cs typeface="Arial" charset="0"/>
              </a:rPr>
              <a:t>stöd under forskningsprocessen.</a:t>
            </a:r>
            <a:endParaRPr lang="sv-SE" sz="2200" dirty="0">
              <a:latin typeface="Calibri"/>
              <a:ea typeface="MS PGothic" panose="020B0600070205080204" pitchFamily="34" charset="-128"/>
              <a:cs typeface="Arial" charset="0"/>
            </a:endParaRPr>
          </a:p>
        </p:txBody>
      </p:sp>
      <p:sp>
        <p:nvSpPr>
          <p:cNvPr id="2" name="Ellips 1"/>
          <p:cNvSpPr/>
          <p:nvPr/>
        </p:nvSpPr>
        <p:spPr>
          <a:xfrm>
            <a:off x="6717540" y="3205417"/>
            <a:ext cx="2792362" cy="183863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153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0"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Rubrik 1"/>
          <p:cNvSpPr txBox="1">
            <a:spLocks/>
          </p:cNvSpPr>
          <p:nvPr/>
        </p:nvSpPr>
        <p:spPr bwMode="auto">
          <a:xfrm>
            <a:off x="1038205" y="1539810"/>
            <a:ext cx="16263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800" dirty="0" smtClean="0">
                <a:solidFill>
                  <a:srgbClr val="4E84B8"/>
                </a:solidFill>
                <a:cs typeface="Arial" panose="020B0604020202020204" pitchFamily="34" charset="0"/>
              </a:rPr>
              <a:t>Forskar-support</a:t>
            </a:r>
            <a:endParaRPr lang="sv-SE" sz="2800" dirty="0">
              <a:solidFill>
                <a:srgbClr val="4E84B8"/>
              </a:solidFill>
              <a:cs typeface="Arial" panose="020B0604020202020204" pitchFamily="34" charset="0"/>
            </a:endParaRPr>
          </a:p>
        </p:txBody>
      </p:sp>
      <p:sp>
        <p:nvSpPr>
          <p:cNvPr id="7" name="Rektangel 6"/>
          <p:cNvSpPr/>
          <p:nvPr/>
        </p:nvSpPr>
        <p:spPr>
          <a:xfrm>
            <a:off x="1043106" y="2782810"/>
            <a:ext cx="3115939" cy="430887"/>
          </a:xfrm>
          <a:prstGeom prst="rect">
            <a:avLst/>
          </a:prstGeom>
        </p:spPr>
        <p:txBody>
          <a:bodyPr wrap="square">
            <a:spAutoFit/>
          </a:bodyPr>
          <a:lstStyle/>
          <a:p>
            <a:pPr lvl="0">
              <a:spcBef>
                <a:spcPts val="350"/>
              </a:spcBef>
            </a:pPr>
            <a:r>
              <a:rPr lang="sv-SE" sz="2200" dirty="0" smtClean="0">
                <a:latin typeface="Calibri"/>
                <a:ea typeface="MS PGothic" panose="020B0600070205080204" pitchFamily="34" charset="-128"/>
                <a:cs typeface="Arial" charset="0"/>
              </a:rPr>
              <a:t>Datahanteringsplan</a:t>
            </a:r>
            <a:endParaRPr lang="sv-SE" sz="2200" dirty="0">
              <a:latin typeface="Calibri"/>
              <a:ea typeface="MS PGothic" panose="020B0600070205080204" pitchFamily="34" charset="-128"/>
              <a:cs typeface="Arial" charset="0"/>
            </a:endParaRPr>
          </a:p>
        </p:txBody>
      </p:sp>
      <p:pic>
        <p:nvPicPr>
          <p:cNvPr id="4" name="Bildobjekt 3"/>
          <p:cNvPicPr>
            <a:picLocks noChangeAspect="1"/>
          </p:cNvPicPr>
          <p:nvPr/>
        </p:nvPicPr>
        <p:blipFill>
          <a:blip r:embed="rId4"/>
          <a:stretch>
            <a:fillRect/>
          </a:stretch>
        </p:blipFill>
        <p:spPr>
          <a:xfrm>
            <a:off x="4439330" y="489941"/>
            <a:ext cx="7019925" cy="1590675"/>
          </a:xfrm>
          <a:prstGeom prst="rect">
            <a:avLst/>
          </a:prstGeom>
        </p:spPr>
      </p:pic>
      <p:pic>
        <p:nvPicPr>
          <p:cNvPr id="5" name="Bildobjekt 4"/>
          <p:cNvPicPr>
            <a:picLocks noChangeAspect="1"/>
          </p:cNvPicPr>
          <p:nvPr/>
        </p:nvPicPr>
        <p:blipFill>
          <a:blip r:embed="rId5"/>
          <a:stretch>
            <a:fillRect/>
          </a:stretch>
        </p:blipFill>
        <p:spPr>
          <a:xfrm>
            <a:off x="3722914" y="1539810"/>
            <a:ext cx="7736341" cy="5105400"/>
          </a:xfrm>
          <a:prstGeom prst="rect">
            <a:avLst/>
          </a:prstGeom>
        </p:spPr>
      </p:pic>
    </p:spTree>
    <p:extLst>
      <p:ext uri="{BB962C8B-B14F-4D97-AF65-F5344CB8AC3E}">
        <p14:creationId xmlns:p14="http://schemas.microsoft.com/office/powerpoint/2010/main" val="276831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1076127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txBox="1">
            <a:spLocks/>
          </p:cNvSpPr>
          <p:nvPr/>
        </p:nvSpPr>
        <p:spPr>
          <a:xfrm>
            <a:off x="1791640" y="437281"/>
            <a:ext cx="7046852"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sv-SE" sz="3600" dirty="0">
              <a:solidFill>
                <a:srgbClr val="1F497D"/>
              </a:solidFill>
              <a:latin typeface="HelveticaNeueLT Std"/>
            </a:endParaRPr>
          </a:p>
        </p:txBody>
      </p:sp>
      <p:sp>
        <p:nvSpPr>
          <p:cNvPr id="10" name="Platshållare för text 2"/>
          <p:cNvSpPr txBox="1">
            <a:spLocks/>
          </p:cNvSpPr>
          <p:nvPr/>
        </p:nvSpPr>
        <p:spPr>
          <a:xfrm>
            <a:off x="2716695" y="1666648"/>
            <a:ext cx="6705600" cy="4891807"/>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endParaRPr lang="sv-SE" sz="2800" dirty="0">
              <a:solidFill>
                <a:schemeClr val="tx1">
                  <a:lumMod val="85000"/>
                  <a:lumOff val="15000"/>
                </a:schemeClr>
              </a:solidFill>
              <a:latin typeface="Calibri"/>
            </a:endParaRPr>
          </a:p>
        </p:txBody>
      </p:sp>
      <p:sp>
        <p:nvSpPr>
          <p:cNvPr id="11" name="Platshållare för text 2"/>
          <p:cNvSpPr txBox="1">
            <a:spLocks/>
          </p:cNvSpPr>
          <p:nvPr/>
        </p:nvSpPr>
        <p:spPr>
          <a:xfrm>
            <a:off x="2657052" y="2545943"/>
            <a:ext cx="6705600" cy="4858480"/>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endParaRPr lang="sv-SE" sz="2800" dirty="0">
              <a:solidFill>
                <a:schemeClr val="tx1">
                  <a:lumMod val="85000"/>
                  <a:lumOff val="15000"/>
                </a:schemeClr>
              </a:solidFill>
              <a:latin typeface="+mn-lt"/>
            </a:endParaRPr>
          </a:p>
        </p:txBody>
      </p:sp>
      <p:sp>
        <p:nvSpPr>
          <p:cNvPr id="12" name="Platshållare för text 2"/>
          <p:cNvSpPr txBox="1">
            <a:spLocks/>
          </p:cNvSpPr>
          <p:nvPr/>
        </p:nvSpPr>
        <p:spPr>
          <a:xfrm>
            <a:off x="1352550" y="1812561"/>
            <a:ext cx="9486900" cy="3642103"/>
          </a:xfrm>
          <a:prstGeom prst="rect">
            <a:avLst/>
          </a:prstGeom>
        </p:spPr>
        <p:txBody>
          <a:bodyPr vert="horz" wrap="square" lIns="91440" tIns="45720" rIns="91440" bIns="45720" numCol="1" anchor="t" anchorCtr="0" compatLnSpc="1">
            <a:prstTxWarp prst="textNoShape">
              <a:avLst/>
            </a:prstTxWarp>
          </a:bodyPr>
          <a:lstStyle>
            <a:defPPr>
              <a:defRPr lang="sv-SE"/>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r>
              <a:rPr lang="sv-SE" sz="2800" dirty="0" smtClean="0">
                <a:solidFill>
                  <a:prstClr val="black"/>
                </a:solidFill>
                <a:latin typeface="Calibri"/>
                <a:cs typeface="Arial" panose="020B0604020202020204" pitchFamily="34" charset="0"/>
              </a:rPr>
              <a:t>… dokumenteras </a:t>
            </a:r>
            <a:r>
              <a:rPr lang="sv-SE" sz="2800" dirty="0">
                <a:solidFill>
                  <a:prstClr val="black"/>
                </a:solidFill>
                <a:latin typeface="Calibri"/>
                <a:cs typeface="Arial" panose="020B0604020202020204" pitchFamily="34" charset="0"/>
              </a:rPr>
              <a:t>på ett strukturerat sätt</a:t>
            </a:r>
          </a:p>
          <a:p>
            <a:r>
              <a:rPr lang="sv-SE" sz="2800" dirty="0" smtClean="0">
                <a:solidFill>
                  <a:prstClr val="black"/>
                </a:solidFill>
                <a:latin typeface="Calibri"/>
                <a:cs typeface="Arial" panose="020B0604020202020204" pitchFamily="34" charset="0"/>
              </a:rPr>
              <a:t>… bevaras </a:t>
            </a:r>
            <a:r>
              <a:rPr lang="sv-SE" sz="2800" dirty="0">
                <a:solidFill>
                  <a:prstClr val="black"/>
                </a:solidFill>
                <a:latin typeface="Calibri"/>
                <a:cs typeface="Arial" panose="020B0604020202020204" pitchFamily="34" charset="0"/>
              </a:rPr>
              <a:t>över tid</a:t>
            </a:r>
          </a:p>
          <a:p>
            <a:r>
              <a:rPr lang="sv-SE" sz="2800" dirty="0" smtClean="0">
                <a:solidFill>
                  <a:prstClr val="black"/>
                </a:solidFill>
                <a:latin typeface="Calibri"/>
                <a:cs typeface="Arial" panose="020B0604020202020204" pitchFamily="34" charset="0"/>
              </a:rPr>
              <a:t>… får </a:t>
            </a:r>
            <a:r>
              <a:rPr lang="sv-SE" sz="2800" dirty="0">
                <a:solidFill>
                  <a:prstClr val="black"/>
                </a:solidFill>
                <a:latin typeface="Calibri"/>
                <a:cs typeface="Arial" panose="020B0604020202020204" pitchFamily="34" charset="0"/>
              </a:rPr>
              <a:t>en permanent identifierare – DOI (</a:t>
            </a:r>
            <a:r>
              <a:rPr lang="sv-SE" sz="2800" dirty="0">
                <a:solidFill>
                  <a:prstClr val="black"/>
                </a:solidFill>
                <a:latin typeface="Calibri"/>
                <a:cs typeface="ＭＳ Ｐゴシック" pitchFamily="-65" charset="-128"/>
              </a:rPr>
              <a:t>Digital </a:t>
            </a:r>
            <a:r>
              <a:rPr lang="sv-SE" sz="2800" dirty="0" err="1">
                <a:solidFill>
                  <a:prstClr val="black"/>
                </a:solidFill>
                <a:latin typeface="Calibri"/>
                <a:cs typeface="ＭＳ Ｐゴシック" pitchFamily="-65" charset="-128"/>
              </a:rPr>
              <a:t>Object</a:t>
            </a:r>
            <a:r>
              <a:rPr lang="sv-SE" sz="2800" dirty="0">
                <a:solidFill>
                  <a:prstClr val="black"/>
                </a:solidFill>
                <a:latin typeface="Calibri"/>
                <a:cs typeface="ＭＳ Ｐゴシック" pitchFamily="-65" charset="-128"/>
              </a:rPr>
              <a:t> </a:t>
            </a:r>
            <a:r>
              <a:rPr lang="sv-SE" sz="2800" dirty="0" err="1">
                <a:solidFill>
                  <a:prstClr val="black"/>
                </a:solidFill>
                <a:latin typeface="Calibri"/>
                <a:cs typeface="ＭＳ Ｐゴシック" pitchFamily="-65" charset="-128"/>
              </a:rPr>
              <a:t>Identifier</a:t>
            </a:r>
            <a:r>
              <a:rPr lang="sv-SE" sz="2800" dirty="0">
                <a:solidFill>
                  <a:prstClr val="black"/>
                </a:solidFill>
                <a:latin typeface="Calibri"/>
                <a:cs typeface="ＭＳ Ｐゴシック" pitchFamily="-65" charset="-128"/>
              </a:rPr>
              <a:t>)</a:t>
            </a:r>
            <a:endParaRPr lang="sv-SE" sz="2800" dirty="0">
              <a:solidFill>
                <a:prstClr val="black"/>
              </a:solidFill>
              <a:latin typeface="Calibri"/>
              <a:cs typeface="Arial" panose="020B0604020202020204" pitchFamily="34" charset="0"/>
            </a:endParaRPr>
          </a:p>
          <a:p>
            <a:r>
              <a:rPr lang="sv-SE" sz="2800" dirty="0" smtClean="0">
                <a:solidFill>
                  <a:prstClr val="black"/>
                </a:solidFill>
                <a:latin typeface="Calibri"/>
                <a:cs typeface="Arial" panose="020B0604020202020204" pitchFamily="34" charset="0"/>
              </a:rPr>
              <a:t>… synliggörs (nationellt och internationellt)</a:t>
            </a:r>
            <a:endParaRPr lang="sv-SE" sz="2800" dirty="0">
              <a:solidFill>
                <a:prstClr val="black"/>
              </a:solidFill>
              <a:latin typeface="Calibri"/>
              <a:cs typeface="Arial" panose="020B0604020202020204" pitchFamily="34" charset="0"/>
            </a:endParaRPr>
          </a:p>
          <a:p>
            <a:r>
              <a:rPr lang="sv-SE" sz="2800" dirty="0" smtClean="0">
                <a:solidFill>
                  <a:prstClr val="black"/>
                </a:solidFill>
                <a:latin typeface="Calibri"/>
                <a:cs typeface="Arial" panose="020B0604020202020204" pitchFamily="34" charset="0"/>
              </a:rPr>
              <a:t>… förmedlas och kan </a:t>
            </a:r>
            <a:r>
              <a:rPr lang="sv-SE" sz="2800" dirty="0">
                <a:solidFill>
                  <a:prstClr val="black"/>
                </a:solidFill>
                <a:latin typeface="Calibri"/>
                <a:cs typeface="Arial" panose="020B0604020202020204" pitchFamily="34" charset="0"/>
              </a:rPr>
              <a:t>återanvändas</a:t>
            </a:r>
          </a:p>
          <a:p>
            <a:endParaRPr lang="sv-SE" sz="2800" dirty="0">
              <a:solidFill>
                <a:prstClr val="black"/>
              </a:solidFill>
              <a:latin typeface="Calibri"/>
              <a:cs typeface="Arial" panose="020B0604020202020204" pitchFamily="34" charset="0"/>
            </a:endParaRPr>
          </a:p>
          <a:p>
            <a:endParaRPr lang="sv-SE" sz="2800" dirty="0">
              <a:solidFill>
                <a:prstClr val="black"/>
              </a:solidFill>
              <a:latin typeface="Calibri"/>
              <a:cs typeface="Arial" panose="020B0604020202020204" pitchFamily="34" charset="0"/>
            </a:endParaRPr>
          </a:p>
        </p:txBody>
      </p:sp>
      <p:sp>
        <p:nvSpPr>
          <p:cNvPr id="13"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4" name="Bildobjekt 13"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9" name="Rubrik 1"/>
          <p:cNvSpPr txBox="1">
            <a:spLocks/>
          </p:cNvSpPr>
          <p:nvPr/>
        </p:nvSpPr>
        <p:spPr>
          <a:xfrm>
            <a:off x="1352550" y="404371"/>
            <a:ext cx="892197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800" dirty="0">
                <a:solidFill>
                  <a:srgbClr val="4E84B8"/>
                </a:solidFill>
                <a:latin typeface="+mn-lt"/>
                <a:ea typeface="+mn-ea"/>
                <a:cs typeface="Arial" panose="020B0604020202020204" pitchFamily="34" charset="0"/>
              </a:rPr>
              <a:t>Data som tillgängliggörs via </a:t>
            </a:r>
            <a:r>
              <a:rPr lang="sv-SE" sz="2800" dirty="0" smtClean="0">
                <a:solidFill>
                  <a:srgbClr val="4E84B8"/>
                </a:solidFill>
                <a:latin typeface="+mn-lt"/>
                <a:ea typeface="+mn-ea"/>
                <a:cs typeface="Arial" panose="020B0604020202020204" pitchFamily="34" charset="0"/>
              </a:rPr>
              <a:t>SND…</a:t>
            </a:r>
            <a:endParaRPr lang="sv-SE" sz="2800" dirty="0">
              <a:solidFill>
                <a:srgbClr val="4E84B8"/>
              </a:solidFill>
              <a:latin typeface="+mn-lt"/>
              <a:ea typeface="+mn-ea"/>
              <a:cs typeface="Arial" panose="020B0604020202020204" pitchFamily="34" charset="0"/>
            </a:endParaRPr>
          </a:p>
        </p:txBody>
      </p:sp>
    </p:spTree>
    <p:extLst>
      <p:ext uri="{BB962C8B-B14F-4D97-AF65-F5344CB8AC3E}">
        <p14:creationId xmlns:p14="http://schemas.microsoft.com/office/powerpoint/2010/main" val="1418980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2"/>
          <p:cNvSpPr txBox="1">
            <a:spLocks/>
          </p:cNvSpPr>
          <p:nvPr/>
        </p:nvSpPr>
        <p:spPr>
          <a:xfrm>
            <a:off x="1426709" y="1984253"/>
            <a:ext cx="10229263" cy="4633575"/>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285750" lvl="0" indent="-285750" algn="l">
              <a:buFont typeface="Arial" panose="020B0604020202020204" pitchFamily="34" charset="0"/>
              <a:buChar char="•"/>
            </a:pPr>
            <a:r>
              <a:rPr lang="sv-SE" sz="2000" b="1" dirty="0" err="1" smtClean="0"/>
              <a:t>Repositoriet</a:t>
            </a:r>
            <a:r>
              <a:rPr lang="sv-SE" sz="2000" dirty="0" smtClean="0"/>
              <a:t> </a:t>
            </a:r>
            <a:r>
              <a:rPr lang="sv-SE" sz="2000" dirty="0"/>
              <a:t>som ska</a:t>
            </a:r>
            <a:r>
              <a:rPr lang="sv-SE" sz="2000" i="1" dirty="0"/>
              <a:t> </a:t>
            </a:r>
            <a:r>
              <a:rPr lang="sv-SE" sz="2000" dirty="0"/>
              <a:t>ta emot forskningsdata samt ser till att data håller sådan kvalitet att återanvändningen kan bli så omfattande som möjligt. </a:t>
            </a:r>
            <a:r>
              <a:rPr lang="sv-SE" sz="2000" dirty="0" err="1"/>
              <a:t>Repositoriet</a:t>
            </a:r>
            <a:r>
              <a:rPr lang="sv-SE" sz="2000" dirty="0"/>
              <a:t> ansvarar också för förmedlingen av forskningsdata</a:t>
            </a:r>
            <a:r>
              <a:rPr lang="sv-SE" sz="2000" dirty="0" smtClean="0"/>
              <a:t>.</a:t>
            </a:r>
            <a:br>
              <a:rPr lang="sv-SE" sz="2000" dirty="0" smtClean="0"/>
            </a:br>
            <a:endParaRPr lang="sv-SE" sz="2000" dirty="0"/>
          </a:p>
          <a:p>
            <a:pPr marL="285750" lvl="0" indent="-285750" algn="l">
              <a:buFont typeface="Arial" panose="020B0604020202020204" pitchFamily="34" charset="0"/>
              <a:buChar char="•"/>
            </a:pPr>
            <a:r>
              <a:rPr lang="sv-SE" sz="2000" b="1" dirty="0"/>
              <a:t>Sökportalen</a:t>
            </a:r>
            <a:r>
              <a:rPr lang="sv-SE" sz="2000" dirty="0"/>
              <a:t> som är ett metadataregister för forskningsdata. Målet är att alla svenska forskningsdata ska vara beskrivna på ett sådant sätt att de kan upptäckas av en mängd olika användare. </a:t>
            </a:r>
            <a:r>
              <a:rPr lang="sv-SE" sz="2000" dirty="0" smtClean="0"/>
              <a:t/>
            </a:r>
            <a:br>
              <a:rPr lang="sv-SE" sz="2000" dirty="0" smtClean="0"/>
            </a:br>
            <a:endParaRPr lang="sv-SE" sz="2000" dirty="0"/>
          </a:p>
          <a:p>
            <a:pPr marL="285750" lvl="0" indent="-285750" algn="l">
              <a:buFont typeface="Arial" panose="020B0604020202020204" pitchFamily="34" charset="0"/>
              <a:buChar char="•"/>
            </a:pPr>
            <a:r>
              <a:rPr lang="sv-SE" sz="2000" b="1" dirty="0"/>
              <a:t>Kunskapscentret</a:t>
            </a:r>
            <a:r>
              <a:rPr lang="sv-SE" sz="2000" i="1" dirty="0"/>
              <a:t> </a:t>
            </a:r>
            <a:r>
              <a:rPr lang="sv-SE" sz="2000" dirty="0"/>
              <a:t>som ska ha som central uppgift att samla, sammanställa, skapa och sprida kunskap gällande datahantering, bevarande, tillgänglighet och återanvändning. En mycket viktig del av kunskapscentrets verksamhet är support till och kunskapsutbyte med en Data Access </a:t>
            </a:r>
            <a:r>
              <a:rPr lang="sv-SE" sz="2000" dirty="0" err="1" smtClean="0"/>
              <a:t>Unit</a:t>
            </a:r>
            <a:r>
              <a:rPr lang="sv-SE" sz="2000" dirty="0" smtClean="0"/>
              <a:t> </a:t>
            </a:r>
            <a:r>
              <a:rPr lang="sv-SE" sz="2000" dirty="0"/>
              <a:t>(DAU) på lärosätena</a:t>
            </a:r>
            <a:r>
              <a:rPr lang="sv-SE" sz="2000" dirty="0" smtClean="0"/>
              <a:t>.</a:t>
            </a:r>
            <a:br>
              <a:rPr lang="sv-SE" sz="2000" dirty="0" smtClean="0"/>
            </a:br>
            <a:endParaRPr lang="sv-SE" sz="2000" dirty="0"/>
          </a:p>
          <a:p>
            <a:pPr marL="285750" lvl="0" indent="-285750" algn="l">
              <a:buFont typeface="Arial" panose="020B0604020202020204" pitchFamily="34" charset="0"/>
              <a:buChar char="•"/>
            </a:pPr>
            <a:r>
              <a:rPr lang="sv-SE" sz="2000" dirty="0"/>
              <a:t>Nationella och internationella </a:t>
            </a:r>
            <a:r>
              <a:rPr lang="sv-SE" sz="2000" b="1" dirty="0"/>
              <a:t>samarbeten.</a:t>
            </a:r>
          </a:p>
        </p:txBody>
      </p:sp>
      <p:sp>
        <p:nvSpPr>
          <p:cNvPr id="11"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2"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4" name="Rubrik 1"/>
          <p:cNvSpPr txBox="1">
            <a:spLocks/>
          </p:cNvSpPr>
          <p:nvPr/>
        </p:nvSpPr>
        <p:spPr bwMode="auto">
          <a:xfrm>
            <a:off x="1426709" y="766113"/>
            <a:ext cx="944235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3500" dirty="0" smtClean="0">
                <a:solidFill>
                  <a:srgbClr val="4E84B8"/>
                </a:solidFill>
                <a:cs typeface="Arial" panose="020B0604020202020204" pitchFamily="34" charset="0"/>
              </a:rPr>
              <a:t>SND 2.0</a:t>
            </a:r>
            <a:br>
              <a:rPr lang="sv-SE" sz="3500" dirty="0" smtClean="0">
                <a:solidFill>
                  <a:srgbClr val="4E84B8"/>
                </a:solidFill>
                <a:cs typeface="Arial" panose="020B0604020202020204" pitchFamily="34" charset="0"/>
              </a:rPr>
            </a:br>
            <a:r>
              <a:rPr lang="sv-SE" dirty="0" smtClean="0"/>
              <a:t>Fyra </a:t>
            </a:r>
            <a:r>
              <a:rPr lang="sv-SE" dirty="0"/>
              <a:t>huvudfunktioner:</a:t>
            </a:r>
          </a:p>
          <a:p>
            <a:endParaRPr lang="sv-SE" sz="2800" dirty="0">
              <a:solidFill>
                <a:srgbClr val="4E84B8"/>
              </a:solidFill>
              <a:cs typeface="Arial" panose="020B0604020202020204" pitchFamily="34" charset="0"/>
            </a:endParaRPr>
          </a:p>
        </p:txBody>
      </p:sp>
    </p:spTree>
    <p:extLst>
      <p:ext uri="{BB962C8B-B14F-4D97-AF65-F5344CB8AC3E}">
        <p14:creationId xmlns:p14="http://schemas.microsoft.com/office/powerpoint/2010/main" val="1477309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2"/>
          <p:cNvSpPr txBox="1">
            <a:spLocks/>
          </p:cNvSpPr>
          <p:nvPr/>
        </p:nvSpPr>
        <p:spPr>
          <a:xfrm>
            <a:off x="1426709" y="1984253"/>
            <a:ext cx="10229263" cy="4633575"/>
          </a:xfrm>
          <a:prstGeom prst="rect">
            <a:avLst/>
          </a:prstGeom>
        </p:spPr>
        <p:txBody>
          <a:bodyPr vert="horz" wrap="square" lIns="91440" tIns="45720" rIns="91440" bIns="45720" numCol="1" anchor="t" anchorCtr="0" compatLnSpc="1">
            <a:prstTxWarp prst="textNoShape">
              <a:avLst/>
            </a:prstTxWarp>
          </a:bodyPr>
          <a:lstStyle>
            <a:defPPr>
              <a:defRPr lang="sv-SE"/>
            </a:defPPr>
            <a:lvl1pPr algn="r" defTabSz="457200" rtl="0" fontAlgn="base">
              <a:spcBef>
                <a:spcPct val="0"/>
              </a:spcBef>
              <a:spcAft>
                <a:spcPct val="0"/>
              </a:spcAft>
              <a:defRPr sz="1000"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285750" lvl="0" indent="-285750" algn="l">
              <a:buFont typeface="Arial" panose="020B0604020202020204" pitchFamily="34" charset="0"/>
              <a:buChar char="•"/>
            </a:pPr>
            <a:r>
              <a:rPr lang="sv-SE" sz="2800" dirty="0" err="1" smtClean="0">
                <a:latin typeface="+mn-lt"/>
              </a:rPr>
              <a:t>Repositoriet</a:t>
            </a:r>
            <a:r>
              <a:rPr lang="sv-SE" sz="2800" dirty="0" smtClean="0">
                <a:latin typeface="+mn-lt"/>
              </a:rPr>
              <a:t>: Metadata</a:t>
            </a:r>
            <a:endParaRPr lang="sv-SE" sz="2800" dirty="0">
              <a:latin typeface="+mn-lt"/>
            </a:endParaRPr>
          </a:p>
          <a:p>
            <a:pPr marL="285750" lvl="0" indent="-285750" algn="l">
              <a:buFont typeface="Arial" panose="020B0604020202020204" pitchFamily="34" charset="0"/>
              <a:buChar char="•"/>
            </a:pPr>
            <a:r>
              <a:rPr lang="sv-SE" sz="2800" dirty="0" smtClean="0">
                <a:latin typeface="+mn-lt"/>
              </a:rPr>
              <a:t>Sökportalen: Metadata</a:t>
            </a:r>
          </a:p>
          <a:p>
            <a:pPr lvl="0" algn="l"/>
            <a:endParaRPr lang="sv-SE" sz="2800" dirty="0" smtClean="0">
              <a:latin typeface="+mn-lt"/>
            </a:endParaRPr>
          </a:p>
          <a:p>
            <a:pPr lvl="0" algn="l"/>
            <a:r>
              <a:rPr lang="sv-SE" sz="2800" dirty="0" smtClean="0">
                <a:latin typeface="+mn-lt"/>
              </a:rPr>
              <a:t>Metadata betyder data om data</a:t>
            </a:r>
          </a:p>
          <a:p>
            <a:pPr lvl="0" algn="l"/>
            <a:r>
              <a:rPr lang="sv-SE" sz="2800" dirty="0" smtClean="0">
                <a:latin typeface="+mn-lt"/>
              </a:rPr>
              <a:t>Metadata finns på</a:t>
            </a:r>
            <a:r>
              <a:rPr lang="sv-SE" sz="2800" dirty="0" smtClean="0">
                <a:latin typeface="+mn-lt"/>
              </a:rPr>
              <a:t>…</a:t>
            </a:r>
            <a:endParaRPr lang="sv-SE" sz="2800" dirty="0">
              <a:latin typeface="+mn-lt"/>
            </a:endParaRPr>
          </a:p>
          <a:p>
            <a:pPr marL="357188" indent="-357188" algn="l">
              <a:buFont typeface="Arial" panose="020B0604020202020204" pitchFamily="34" charset="0"/>
              <a:buChar char="•"/>
            </a:pPr>
            <a:r>
              <a:rPr lang="sv-SE" sz="2800" dirty="0" smtClean="0">
                <a:latin typeface="+mn-lt"/>
              </a:rPr>
              <a:t>studienivå</a:t>
            </a:r>
            <a:endParaRPr lang="sv-SE" sz="2800" dirty="0">
              <a:latin typeface="+mn-lt"/>
            </a:endParaRPr>
          </a:p>
          <a:p>
            <a:pPr marL="357188" indent="-357188" algn="l">
              <a:buFont typeface="Arial" panose="020B0604020202020204" pitchFamily="34" charset="0"/>
              <a:buChar char="•"/>
            </a:pPr>
            <a:r>
              <a:rPr lang="sv-SE" sz="2800" dirty="0" err="1" smtClean="0">
                <a:latin typeface="+mn-lt"/>
              </a:rPr>
              <a:t>dataset</a:t>
            </a:r>
            <a:r>
              <a:rPr lang="sv-SE" sz="2800" dirty="0" smtClean="0">
                <a:latin typeface="+mn-lt"/>
              </a:rPr>
              <a:t>- </a:t>
            </a:r>
            <a:r>
              <a:rPr lang="sv-SE" sz="2800" dirty="0">
                <a:latin typeface="+mn-lt"/>
              </a:rPr>
              <a:t>eller </a:t>
            </a:r>
            <a:r>
              <a:rPr lang="sv-SE" sz="2800" dirty="0" err="1" smtClean="0">
                <a:latin typeface="+mn-lt"/>
              </a:rPr>
              <a:t>filnivå</a:t>
            </a:r>
            <a:endParaRPr lang="sv-SE" sz="2800" dirty="0">
              <a:latin typeface="+mn-lt"/>
            </a:endParaRPr>
          </a:p>
          <a:p>
            <a:pPr marL="357188" indent="-357188" algn="l">
              <a:buFont typeface="Arial" panose="020B0604020202020204" pitchFamily="34" charset="0"/>
              <a:buChar char="•"/>
            </a:pPr>
            <a:r>
              <a:rPr lang="sv-SE" sz="2800" dirty="0" smtClean="0">
                <a:latin typeface="+mn-lt"/>
              </a:rPr>
              <a:t>objektsnivå </a:t>
            </a:r>
            <a:r>
              <a:rPr lang="sv-SE" sz="2800" dirty="0">
                <a:latin typeface="+mn-lt"/>
              </a:rPr>
              <a:t>(t.ex., variabel, bild, enhet, </a:t>
            </a:r>
            <a:r>
              <a:rPr lang="sv-SE" sz="2800" dirty="0" err="1">
                <a:latin typeface="+mn-lt"/>
              </a:rPr>
              <a:t>textelement</a:t>
            </a:r>
            <a:r>
              <a:rPr lang="sv-SE" sz="2800" dirty="0" smtClean="0">
                <a:latin typeface="+mn-lt"/>
              </a:rPr>
              <a:t>)</a:t>
            </a:r>
            <a:endParaRPr lang="sv-SE" sz="2800" dirty="0">
              <a:latin typeface="+mn-lt"/>
            </a:endParaRPr>
          </a:p>
          <a:p>
            <a:pPr marL="357188" lvl="0" indent="-357188" algn="l">
              <a:buFont typeface="Arial" panose="020B0604020202020204" pitchFamily="34" charset="0"/>
              <a:buChar char="•"/>
            </a:pPr>
            <a:endParaRPr lang="sv-SE" sz="2800" dirty="0">
              <a:latin typeface="+mn-lt"/>
            </a:endParaRPr>
          </a:p>
        </p:txBody>
      </p:sp>
      <p:sp>
        <p:nvSpPr>
          <p:cNvPr id="11"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12"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4" name="Rubrik 1"/>
          <p:cNvSpPr txBox="1">
            <a:spLocks/>
          </p:cNvSpPr>
          <p:nvPr/>
        </p:nvSpPr>
        <p:spPr bwMode="auto">
          <a:xfrm>
            <a:off x="1426709" y="766113"/>
            <a:ext cx="944235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3500" dirty="0" smtClean="0">
                <a:solidFill>
                  <a:srgbClr val="4E84B8"/>
                </a:solidFill>
                <a:cs typeface="Arial" panose="020B0604020202020204" pitchFamily="34" charset="0"/>
              </a:rPr>
              <a:t>Förutsättningar</a:t>
            </a:r>
            <a:endParaRPr lang="sv-SE" dirty="0"/>
          </a:p>
          <a:p>
            <a:endParaRPr lang="sv-SE" sz="2800" dirty="0">
              <a:solidFill>
                <a:srgbClr val="4E84B8"/>
              </a:solidFill>
              <a:cs typeface="Arial" panose="020B0604020202020204" pitchFamily="34" charset="0"/>
            </a:endParaRPr>
          </a:p>
        </p:txBody>
      </p:sp>
    </p:spTree>
    <p:extLst>
      <p:ext uri="{BB962C8B-B14F-4D97-AF65-F5344CB8AC3E}">
        <p14:creationId xmlns:p14="http://schemas.microsoft.com/office/powerpoint/2010/main" val="4027413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9"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Content Placeholder 2"/>
          <p:cNvSpPr txBox="1">
            <a:spLocks/>
          </p:cNvSpPr>
          <p:nvPr/>
        </p:nvSpPr>
        <p:spPr>
          <a:xfrm>
            <a:off x="1461002" y="2105551"/>
            <a:ext cx="9387524" cy="675377"/>
          </a:xfrm>
          <a:prstGeom prst="rect">
            <a:avLst/>
          </a:prstGeom>
        </p:spPr>
        <p:txBody>
          <a:bodyPr vert="horz" lIns="91440" tIns="45720" rIns="91440" bIns="45720" rtlCol="0" anchor="ctr"/>
          <a:lstStyle>
            <a:defPPr>
              <a:defRPr lang="sv-SE"/>
            </a:defPPr>
            <a:lvl1pPr algn="r" defTabSz="457200" rtl="0" fontAlgn="base">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r>
              <a:rPr lang="sv-SE" sz="2400" dirty="0">
                <a:solidFill>
                  <a:schemeClr val="tx1"/>
                </a:solidFill>
                <a:latin typeface="+mn-lt"/>
              </a:rPr>
              <a:t>På </a:t>
            </a:r>
            <a:r>
              <a:rPr lang="sv-SE" sz="2400" dirty="0" smtClean="0">
                <a:solidFill>
                  <a:schemeClr val="tx1"/>
                </a:solidFill>
                <a:latin typeface="+mn-lt"/>
              </a:rPr>
              <a:t>studienivå</a:t>
            </a:r>
            <a:r>
              <a:rPr lang="sv-SE" sz="2400" dirty="0">
                <a:solidFill>
                  <a:schemeClr val="tx1"/>
                </a:solidFill>
                <a:latin typeface="+mn-lt"/>
              </a:rPr>
              <a:t/>
            </a:r>
            <a:br>
              <a:rPr lang="sv-SE" sz="2400" dirty="0">
                <a:solidFill>
                  <a:schemeClr val="tx1"/>
                </a:solidFill>
                <a:latin typeface="+mn-lt"/>
              </a:rPr>
            </a:br>
            <a:endParaRPr lang="sv-SE" sz="2000" dirty="0">
              <a:solidFill>
                <a:schemeClr val="tx1"/>
              </a:solidFill>
              <a:latin typeface="+mn-lt"/>
            </a:endParaRPr>
          </a:p>
        </p:txBody>
      </p:sp>
      <p:sp>
        <p:nvSpPr>
          <p:cNvPr id="7" name="textruta 5"/>
          <p:cNvSpPr txBox="1"/>
          <p:nvPr/>
        </p:nvSpPr>
        <p:spPr>
          <a:xfrm>
            <a:off x="5708241" y="1610421"/>
            <a:ext cx="3312368" cy="4893647"/>
          </a:xfrm>
          <a:prstGeom prst="rect">
            <a:avLst/>
          </a:prstGeom>
          <a:solidFill>
            <a:srgbClr val="FFFFFF">
              <a:alpha val="71000"/>
            </a:srgbClr>
          </a:solidFill>
        </p:spPr>
        <p:txBody>
          <a:bodyPr wrap="square" rtlCol="0">
            <a:spAutoFit/>
          </a:bodyPr>
          <a:lstStyle/>
          <a:p>
            <a:pPr marL="180975" indent="-180975">
              <a:buFont typeface="Arial" panose="020B0604020202020204" pitchFamily="34" charset="0"/>
              <a:buChar char="•"/>
            </a:pPr>
            <a:r>
              <a:rPr lang="sv-SE" sz="2400" dirty="0" smtClean="0">
                <a:latin typeface="+mn-lt"/>
              </a:rPr>
              <a:t>Titel</a:t>
            </a:r>
          </a:p>
          <a:p>
            <a:pPr marL="180975" indent="-180975">
              <a:buFont typeface="Arial" panose="020B0604020202020204" pitchFamily="34" charset="0"/>
              <a:buChar char="•"/>
            </a:pPr>
            <a:r>
              <a:rPr lang="sv-SE" sz="2400" dirty="0" smtClean="0">
                <a:latin typeface="+mn-lt"/>
              </a:rPr>
              <a:t>Forskare</a:t>
            </a:r>
          </a:p>
          <a:p>
            <a:pPr marL="180975" indent="-180975">
              <a:buFont typeface="Arial" panose="020B0604020202020204" pitchFamily="34" charset="0"/>
              <a:buChar char="•"/>
            </a:pPr>
            <a:r>
              <a:rPr lang="sv-SE" sz="2400" dirty="0" smtClean="0">
                <a:latin typeface="+mn-lt"/>
              </a:rPr>
              <a:t>Syfte</a:t>
            </a:r>
          </a:p>
          <a:p>
            <a:pPr marL="180975" indent="-180975">
              <a:buFont typeface="Arial" panose="020B0604020202020204" pitchFamily="34" charset="0"/>
              <a:buChar char="•"/>
            </a:pPr>
            <a:r>
              <a:rPr lang="sv-SE" sz="2400" dirty="0" smtClean="0">
                <a:latin typeface="+mn-lt"/>
              </a:rPr>
              <a:t>Sammanfattning</a:t>
            </a:r>
          </a:p>
          <a:p>
            <a:pPr marL="180975" indent="-180975">
              <a:buFont typeface="Arial" panose="020B0604020202020204" pitchFamily="34" charset="0"/>
              <a:buChar char="•"/>
            </a:pPr>
            <a:r>
              <a:rPr lang="sv-SE" sz="2400" dirty="0" smtClean="0">
                <a:latin typeface="+mn-lt"/>
              </a:rPr>
              <a:t>Ämnesområde</a:t>
            </a:r>
          </a:p>
          <a:p>
            <a:pPr marL="180975" indent="-180975">
              <a:buFont typeface="Arial" panose="020B0604020202020204" pitchFamily="34" charset="0"/>
              <a:buChar char="•"/>
            </a:pPr>
            <a:r>
              <a:rPr lang="sv-SE" sz="2400" dirty="0" smtClean="0">
                <a:latin typeface="+mn-lt"/>
              </a:rPr>
              <a:t>Nyckelord</a:t>
            </a:r>
          </a:p>
          <a:p>
            <a:pPr marL="180975" indent="-180975">
              <a:buFont typeface="Arial" panose="020B0604020202020204" pitchFamily="34" charset="0"/>
              <a:buChar char="•"/>
            </a:pPr>
            <a:r>
              <a:rPr lang="sv-SE" sz="2400" dirty="0" smtClean="0">
                <a:latin typeface="+mn-lt"/>
              </a:rPr>
              <a:t>Insamlingsmetod</a:t>
            </a:r>
          </a:p>
          <a:p>
            <a:pPr marL="180975" indent="-180975">
              <a:buFont typeface="Arial" panose="020B0604020202020204" pitchFamily="34" charset="0"/>
              <a:buChar char="•"/>
            </a:pPr>
            <a:r>
              <a:rPr lang="sv-SE" sz="2400" dirty="0" smtClean="0">
                <a:latin typeface="+mn-lt"/>
              </a:rPr>
              <a:t>Geografisk plats</a:t>
            </a:r>
          </a:p>
          <a:p>
            <a:pPr marL="180975" indent="-180975">
              <a:buFont typeface="Arial" panose="020B0604020202020204" pitchFamily="34" charset="0"/>
              <a:buChar char="•"/>
            </a:pPr>
            <a:r>
              <a:rPr lang="sv-SE" sz="2400" dirty="0" smtClean="0">
                <a:latin typeface="+mn-lt"/>
              </a:rPr>
              <a:t>Analysenhet</a:t>
            </a:r>
          </a:p>
          <a:p>
            <a:pPr marL="180975" indent="-180975">
              <a:buFont typeface="Arial" panose="020B0604020202020204" pitchFamily="34" charset="0"/>
              <a:buChar char="•"/>
            </a:pPr>
            <a:r>
              <a:rPr lang="sv-SE" sz="2400" dirty="0" smtClean="0">
                <a:latin typeface="+mn-lt"/>
              </a:rPr>
              <a:t>Population</a:t>
            </a:r>
          </a:p>
          <a:p>
            <a:pPr marL="180975" indent="-180975">
              <a:buFont typeface="Arial" panose="020B0604020202020204" pitchFamily="34" charset="0"/>
              <a:buChar char="•"/>
            </a:pPr>
            <a:r>
              <a:rPr lang="sv-SE" sz="2400" dirty="0" smtClean="0">
                <a:latin typeface="+mn-lt"/>
              </a:rPr>
              <a:t>Studiedesign</a:t>
            </a:r>
          </a:p>
          <a:p>
            <a:pPr marL="180975" indent="-180975">
              <a:buFont typeface="Arial" panose="020B0604020202020204" pitchFamily="34" charset="0"/>
              <a:buChar char="•"/>
            </a:pPr>
            <a:r>
              <a:rPr lang="sv-SE" sz="2400" dirty="0" smtClean="0">
                <a:latin typeface="+mn-lt"/>
              </a:rPr>
              <a:t>Urvalsmetod</a:t>
            </a:r>
          </a:p>
          <a:p>
            <a:pPr marL="180975" indent="-180975">
              <a:buFont typeface="Arial" panose="020B0604020202020204" pitchFamily="34" charset="0"/>
              <a:buChar char="•"/>
            </a:pPr>
            <a:r>
              <a:rPr lang="sv-SE" sz="2400" dirty="0" smtClean="0">
                <a:latin typeface="+mn-lt"/>
              </a:rPr>
              <a:t>osv…</a:t>
            </a:r>
            <a:endParaRPr lang="sv-SE" sz="2000" dirty="0">
              <a:latin typeface="+mn-lt"/>
            </a:endParaRPr>
          </a:p>
        </p:txBody>
      </p:sp>
      <p:sp>
        <p:nvSpPr>
          <p:cNvPr id="8" name="Rubrik 1"/>
          <p:cNvSpPr txBox="1">
            <a:spLocks/>
          </p:cNvSpPr>
          <p:nvPr/>
        </p:nvSpPr>
        <p:spPr bwMode="auto">
          <a:xfrm>
            <a:off x="1343472" y="619821"/>
            <a:ext cx="924350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700" dirty="0" smtClean="0">
                <a:solidFill>
                  <a:srgbClr val="4E84B8"/>
                </a:solidFill>
                <a:cs typeface="Arial" panose="020B0604020202020204" pitchFamily="34" charset="0"/>
              </a:rPr>
              <a:t>Tillräckligt med metadata?</a:t>
            </a:r>
            <a:endParaRPr lang="sv-SE" sz="2700" dirty="0">
              <a:solidFill>
                <a:srgbClr val="4E84B8"/>
              </a:solidFill>
              <a:cs typeface="Arial" panose="020B0604020202020204" pitchFamily="34" charset="0"/>
            </a:endParaRPr>
          </a:p>
        </p:txBody>
      </p:sp>
    </p:spTree>
    <p:extLst>
      <p:ext uri="{BB962C8B-B14F-4D97-AF65-F5344CB8AC3E}">
        <p14:creationId xmlns:p14="http://schemas.microsoft.com/office/powerpoint/2010/main" val="393609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9"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11" name="Content Placeholder 2"/>
          <p:cNvSpPr txBox="1">
            <a:spLocks/>
          </p:cNvSpPr>
          <p:nvPr/>
        </p:nvSpPr>
        <p:spPr>
          <a:xfrm>
            <a:off x="1495546" y="1624492"/>
            <a:ext cx="9387524" cy="1025495"/>
          </a:xfrm>
          <a:prstGeom prst="rect">
            <a:avLst/>
          </a:prstGeom>
        </p:spPr>
        <p:txBody>
          <a:bodyPr vert="horz" lIns="91440" tIns="45720" rIns="91440" bIns="45720" rtlCol="0" anchor="ctr"/>
          <a:lstStyle>
            <a:defPPr>
              <a:defRPr lang="sv-SE"/>
            </a:defPPr>
            <a:lvl1pPr algn="r" defTabSz="457200" rtl="0" fontAlgn="base">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endParaRPr lang="sv-SE" sz="2400" dirty="0" smtClean="0">
              <a:solidFill>
                <a:schemeClr val="tx1"/>
              </a:solidFill>
              <a:latin typeface="+mn-lt"/>
            </a:endParaRPr>
          </a:p>
          <a:p>
            <a:pPr algn="l"/>
            <a:r>
              <a:rPr lang="sv-SE" sz="2400" dirty="0" smtClean="0">
                <a:solidFill>
                  <a:schemeClr val="tx1"/>
                </a:solidFill>
                <a:latin typeface="+mn-lt"/>
              </a:rPr>
              <a:t>På </a:t>
            </a:r>
            <a:r>
              <a:rPr lang="sv-SE" sz="2400" dirty="0" err="1" smtClean="0">
                <a:solidFill>
                  <a:schemeClr val="tx1"/>
                </a:solidFill>
                <a:latin typeface="+mn-lt"/>
              </a:rPr>
              <a:t>datasets</a:t>
            </a:r>
            <a:r>
              <a:rPr lang="sv-SE" sz="2400" dirty="0" smtClean="0">
                <a:solidFill>
                  <a:schemeClr val="tx1"/>
                </a:solidFill>
                <a:latin typeface="+mn-lt"/>
              </a:rPr>
              <a:t>- </a:t>
            </a:r>
          </a:p>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endParaRPr lang="sv-SE" sz="2400" dirty="0" smtClean="0">
              <a:solidFill>
                <a:schemeClr val="tx1"/>
              </a:solidFill>
              <a:latin typeface="+mn-lt"/>
            </a:endParaRPr>
          </a:p>
          <a:p>
            <a:pPr algn="l"/>
            <a:endParaRPr lang="sv-SE" sz="2400" dirty="0">
              <a:solidFill>
                <a:schemeClr val="tx1"/>
              </a:solidFill>
              <a:latin typeface="+mn-lt"/>
            </a:endParaRPr>
          </a:p>
          <a:p>
            <a:pPr algn="l"/>
            <a:r>
              <a:rPr lang="sv-SE" sz="2400" dirty="0" smtClean="0">
                <a:solidFill>
                  <a:schemeClr val="tx1"/>
                </a:solidFill>
                <a:latin typeface="+mn-lt"/>
              </a:rPr>
              <a:t>eller </a:t>
            </a:r>
            <a:r>
              <a:rPr lang="sv-SE" sz="2400" dirty="0" err="1" smtClean="0">
                <a:solidFill>
                  <a:schemeClr val="tx1"/>
                </a:solidFill>
                <a:latin typeface="+mn-lt"/>
              </a:rPr>
              <a:t>filnivå</a:t>
            </a:r>
            <a:endParaRPr lang="sv-SE" sz="2400" dirty="0">
              <a:solidFill>
                <a:schemeClr val="bg1">
                  <a:lumMod val="75000"/>
                </a:schemeClr>
              </a:solidFill>
              <a:latin typeface="+mn-lt"/>
            </a:endParaRPr>
          </a:p>
          <a:p>
            <a:pPr algn="l"/>
            <a:r>
              <a:rPr lang="sv-SE" sz="2400" dirty="0">
                <a:solidFill>
                  <a:schemeClr val="tx1"/>
                </a:solidFill>
                <a:latin typeface="+mn-lt"/>
              </a:rPr>
              <a:t/>
            </a:r>
            <a:br>
              <a:rPr lang="sv-SE" sz="2400" dirty="0">
                <a:solidFill>
                  <a:schemeClr val="tx1"/>
                </a:solidFill>
                <a:latin typeface="+mn-lt"/>
              </a:rPr>
            </a:br>
            <a:endParaRPr lang="sv-SE" sz="2000" dirty="0">
              <a:solidFill>
                <a:schemeClr val="tx1"/>
              </a:solidFill>
              <a:latin typeface="+mn-lt"/>
            </a:endParaRPr>
          </a:p>
        </p:txBody>
      </p:sp>
      <p:sp>
        <p:nvSpPr>
          <p:cNvPr id="7" name="textruta 5"/>
          <p:cNvSpPr txBox="1"/>
          <p:nvPr/>
        </p:nvSpPr>
        <p:spPr>
          <a:xfrm>
            <a:off x="5015880" y="1780320"/>
            <a:ext cx="3312368" cy="4462760"/>
          </a:xfrm>
          <a:prstGeom prst="rect">
            <a:avLst/>
          </a:prstGeom>
          <a:solidFill>
            <a:srgbClr val="FFFFFF">
              <a:alpha val="71000"/>
            </a:srgbClr>
          </a:solidFill>
        </p:spPr>
        <p:txBody>
          <a:bodyPr wrap="square" rtlCol="0">
            <a:spAutoFit/>
          </a:bodyPr>
          <a:lstStyle/>
          <a:p>
            <a:pPr marL="180975" indent="-180975">
              <a:buFont typeface="Arial" panose="020B0604020202020204" pitchFamily="34" charset="0"/>
              <a:buChar char="•"/>
            </a:pPr>
            <a:r>
              <a:rPr lang="sv-SE" sz="2400" dirty="0" smtClean="0">
                <a:latin typeface="+mn-lt"/>
              </a:rPr>
              <a:t>Typ av data</a:t>
            </a:r>
          </a:p>
          <a:p>
            <a:pPr marL="180975" indent="-180975">
              <a:buFont typeface="Arial" panose="020B0604020202020204" pitchFamily="34" charset="0"/>
              <a:buChar char="•"/>
            </a:pPr>
            <a:r>
              <a:rPr lang="sv-SE" sz="2400" dirty="0" smtClean="0">
                <a:latin typeface="+mn-lt"/>
              </a:rPr>
              <a:t>Insamlingshändelser</a:t>
            </a:r>
          </a:p>
          <a:p>
            <a:pPr marL="180975" indent="-180975">
              <a:buFont typeface="Arial" panose="020B0604020202020204" pitchFamily="34" charset="0"/>
              <a:buChar char="•"/>
            </a:pPr>
            <a:r>
              <a:rPr lang="sv-SE" sz="2400" dirty="0" smtClean="0">
                <a:latin typeface="+mn-lt"/>
              </a:rPr>
              <a:t>Antal individer/objekt</a:t>
            </a:r>
          </a:p>
          <a:p>
            <a:pPr marL="180975" indent="-180975">
              <a:buFont typeface="Arial" panose="020B0604020202020204" pitchFamily="34" charset="0"/>
              <a:buChar char="•"/>
            </a:pPr>
            <a:r>
              <a:rPr lang="sv-SE" sz="2400" dirty="0" smtClean="0">
                <a:latin typeface="+mn-lt"/>
              </a:rPr>
              <a:t>Tidsperiod</a:t>
            </a:r>
          </a:p>
          <a:p>
            <a:pPr marL="180975" indent="-180975">
              <a:buFont typeface="Arial" panose="020B0604020202020204" pitchFamily="34" charset="0"/>
              <a:buChar char="•"/>
            </a:pPr>
            <a:r>
              <a:rPr lang="sv-SE" sz="2400" dirty="0" smtClean="0">
                <a:latin typeface="+mn-lt"/>
              </a:rPr>
              <a:t>Antal variabler</a:t>
            </a:r>
          </a:p>
          <a:p>
            <a:pPr marL="180975" indent="-180975">
              <a:buFont typeface="Arial" panose="020B0604020202020204" pitchFamily="34" charset="0"/>
              <a:buChar char="•"/>
            </a:pPr>
            <a:r>
              <a:rPr lang="sv-SE" sz="2400" dirty="0" smtClean="0">
                <a:latin typeface="+mn-lt"/>
              </a:rPr>
              <a:t>Svarsfrekvens</a:t>
            </a:r>
          </a:p>
          <a:p>
            <a:r>
              <a:rPr lang="sv-SE" sz="2400" dirty="0" smtClean="0">
                <a:latin typeface="+mn-lt"/>
              </a:rPr>
              <a:t>  …osv…</a:t>
            </a:r>
          </a:p>
          <a:p>
            <a:endParaRPr lang="sv-SE" sz="2400" dirty="0">
              <a:latin typeface="+mn-lt"/>
            </a:endParaRPr>
          </a:p>
          <a:p>
            <a:pPr marL="182563" indent="-182563">
              <a:buFont typeface="Arial" panose="020B0604020202020204" pitchFamily="34" charset="0"/>
              <a:buChar char="•"/>
            </a:pPr>
            <a:r>
              <a:rPr lang="sv-SE" sz="2400" dirty="0" smtClean="0">
                <a:latin typeface="+mn-lt"/>
              </a:rPr>
              <a:t>Filnamn</a:t>
            </a:r>
          </a:p>
          <a:p>
            <a:pPr marL="182563" indent="-182563">
              <a:buFont typeface="Arial" panose="020B0604020202020204" pitchFamily="34" charset="0"/>
              <a:buChar char="•"/>
            </a:pPr>
            <a:r>
              <a:rPr lang="sv-SE" sz="2400" dirty="0" smtClean="0">
                <a:latin typeface="+mn-lt"/>
              </a:rPr>
              <a:t>Relationer</a:t>
            </a:r>
          </a:p>
          <a:p>
            <a:pPr marL="182563" indent="-182563">
              <a:buFont typeface="Arial" panose="020B0604020202020204" pitchFamily="34" charset="0"/>
              <a:buChar char="•"/>
            </a:pPr>
            <a:r>
              <a:rPr lang="sv-SE" sz="2400" dirty="0" smtClean="0">
                <a:latin typeface="+mn-lt"/>
              </a:rPr>
              <a:t>… mm…</a:t>
            </a:r>
          </a:p>
          <a:p>
            <a:pPr marL="182563" indent="-182563">
              <a:buFont typeface="Arial" panose="020B0604020202020204" pitchFamily="34" charset="0"/>
              <a:buChar char="•"/>
            </a:pPr>
            <a:endParaRPr lang="sv-SE" sz="2000" dirty="0">
              <a:latin typeface="+mn-lt"/>
            </a:endParaRPr>
          </a:p>
        </p:txBody>
      </p:sp>
      <p:sp>
        <p:nvSpPr>
          <p:cNvPr id="8" name="Rubrik 1"/>
          <p:cNvSpPr txBox="1">
            <a:spLocks/>
          </p:cNvSpPr>
          <p:nvPr/>
        </p:nvSpPr>
        <p:spPr bwMode="auto">
          <a:xfrm>
            <a:off x="1495546" y="643237"/>
            <a:ext cx="924350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700" dirty="0" smtClean="0">
                <a:solidFill>
                  <a:srgbClr val="4E84B8"/>
                </a:solidFill>
                <a:cs typeface="Arial" panose="020B0604020202020204" pitchFamily="34" charset="0"/>
              </a:rPr>
              <a:t>Tillräckligt med metadata?</a:t>
            </a:r>
            <a:endParaRPr lang="sv-SE" sz="2700" dirty="0">
              <a:solidFill>
                <a:srgbClr val="4E84B8"/>
              </a:solidFill>
              <a:cs typeface="Arial" panose="020B0604020202020204" pitchFamily="34" charset="0"/>
            </a:endParaRPr>
          </a:p>
        </p:txBody>
      </p:sp>
    </p:spTree>
    <p:extLst>
      <p:ext uri="{BB962C8B-B14F-4D97-AF65-F5344CB8AC3E}">
        <p14:creationId xmlns:p14="http://schemas.microsoft.com/office/powerpoint/2010/main" val="311394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24" name="Bildobjekt 10"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27" name="Content Placeholder 2"/>
          <p:cNvSpPr txBox="1">
            <a:spLocks/>
          </p:cNvSpPr>
          <p:nvPr/>
        </p:nvSpPr>
        <p:spPr>
          <a:xfrm>
            <a:off x="1296252" y="1648360"/>
            <a:ext cx="6363188" cy="565530"/>
          </a:xfrm>
          <a:prstGeom prst="rect">
            <a:avLst/>
          </a:prstGeom>
        </p:spPr>
        <p:txBody>
          <a:bodyPr vert="horz" lIns="91440" tIns="45720" rIns="91440" bIns="45720" rtlCol="0" anchor="ctr"/>
          <a:lstStyle>
            <a:defPPr>
              <a:defRPr lang="sv-SE"/>
            </a:defPPr>
            <a:lvl1pPr algn="r" defTabSz="457200" rtl="0" fontAlgn="base">
              <a:spcBef>
                <a:spcPct val="0"/>
              </a:spcBef>
              <a:spcAft>
                <a:spcPct val="0"/>
              </a:spcAft>
              <a:defRPr sz="1200" kern="1200">
                <a:solidFill>
                  <a:schemeClr val="tx1">
                    <a:tint val="75000"/>
                  </a:schemeClr>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l"/>
            <a:r>
              <a:rPr lang="sv-SE" sz="2400" dirty="0" smtClean="0">
                <a:solidFill>
                  <a:schemeClr val="tx1"/>
                </a:solidFill>
                <a:latin typeface="+mn-lt"/>
              </a:rPr>
              <a:t>På objektsnivå</a:t>
            </a:r>
            <a:endParaRPr lang="sv-SE" sz="2400" dirty="0">
              <a:solidFill>
                <a:schemeClr val="tx1"/>
              </a:solidFill>
              <a:latin typeface="+mn-lt"/>
            </a:endParaRPr>
          </a:p>
        </p:txBody>
      </p:sp>
      <p:sp>
        <p:nvSpPr>
          <p:cNvPr id="21" name="Rubrik 1"/>
          <p:cNvSpPr txBox="1">
            <a:spLocks/>
          </p:cNvSpPr>
          <p:nvPr/>
        </p:nvSpPr>
        <p:spPr bwMode="auto">
          <a:xfrm>
            <a:off x="1343473" y="619821"/>
            <a:ext cx="46085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457200" rtl="0" eaLnBrk="1" fontAlgn="base" hangingPunct="1">
              <a:spcBef>
                <a:spcPct val="0"/>
              </a:spcBef>
              <a:spcAft>
                <a:spcPct val="0"/>
              </a:spcAft>
              <a:defRPr sz="2400" b="0" kern="1200" baseline="0">
                <a:solidFill>
                  <a:srgbClr val="464646"/>
                </a:solidFill>
                <a:latin typeface="Arial" pitchFamily="34" charset="0"/>
                <a:ea typeface="MS PGothic" panose="020B0600070205080204" pitchFamily="34" charset="-128"/>
                <a:cs typeface="ＭＳ Ｐゴシック" charset="0"/>
              </a:defRPr>
            </a:lvl1pPr>
            <a:lvl2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400">
                <a:solidFill>
                  <a:srgbClr val="464646"/>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r>
              <a:rPr lang="sv-SE" sz="2700" dirty="0" smtClean="0">
                <a:solidFill>
                  <a:srgbClr val="4E84B8"/>
                </a:solidFill>
                <a:cs typeface="Arial" panose="020B0604020202020204" pitchFamily="34" charset="0"/>
              </a:rPr>
              <a:t>Tillräckligt med metadata?</a:t>
            </a:r>
            <a:endParaRPr lang="sv-SE" sz="2700" dirty="0">
              <a:solidFill>
                <a:srgbClr val="4E84B8"/>
              </a:solidFill>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157463" y="1648360"/>
            <a:ext cx="3501977" cy="4624748"/>
          </a:xfrm>
          <a:prstGeom prst="rect">
            <a:avLst/>
          </a:prstGeom>
        </p:spPr>
      </p:pic>
      <p:sp>
        <p:nvSpPr>
          <p:cNvPr id="25" name="textruta 5"/>
          <p:cNvSpPr txBox="1"/>
          <p:nvPr/>
        </p:nvSpPr>
        <p:spPr>
          <a:xfrm>
            <a:off x="8105458" y="2691425"/>
            <a:ext cx="3312368" cy="1569660"/>
          </a:xfrm>
          <a:prstGeom prst="rect">
            <a:avLst/>
          </a:prstGeom>
          <a:solidFill>
            <a:srgbClr val="FFFFFF">
              <a:alpha val="71000"/>
            </a:srgbClr>
          </a:solidFill>
        </p:spPr>
        <p:txBody>
          <a:bodyPr wrap="square" rtlCol="0">
            <a:spAutoFit/>
          </a:bodyPr>
          <a:lstStyle/>
          <a:p>
            <a:pPr marL="180975" indent="-180975">
              <a:buFont typeface="Arial" panose="020B0604020202020204" pitchFamily="34" charset="0"/>
              <a:buChar char="•"/>
            </a:pPr>
            <a:r>
              <a:rPr lang="sv-SE" sz="2400" dirty="0" smtClean="0">
                <a:latin typeface="+mn-lt"/>
              </a:rPr>
              <a:t>Beskrivning av variabel</a:t>
            </a:r>
          </a:p>
          <a:p>
            <a:pPr marL="180975" indent="-180975">
              <a:buFont typeface="Arial" panose="020B0604020202020204" pitchFamily="34" charset="0"/>
              <a:buChar char="•"/>
            </a:pPr>
            <a:r>
              <a:rPr lang="sv-SE" sz="2400" dirty="0" smtClean="0">
                <a:latin typeface="+mn-lt"/>
              </a:rPr>
              <a:t>Förklaring till koder</a:t>
            </a:r>
          </a:p>
          <a:p>
            <a:pPr marL="180975" indent="-180975">
              <a:buFont typeface="Arial" panose="020B0604020202020204" pitchFamily="34" charset="0"/>
              <a:buChar char="•"/>
            </a:pPr>
            <a:r>
              <a:rPr lang="sv-SE" sz="2400" dirty="0" smtClean="0">
                <a:latin typeface="+mn-lt"/>
              </a:rPr>
              <a:t>Frågeformulering i enkät</a:t>
            </a:r>
          </a:p>
        </p:txBody>
      </p:sp>
    </p:spTree>
    <p:extLst>
      <p:ext uri="{BB962C8B-B14F-4D97-AF65-F5344CB8AC3E}">
        <p14:creationId xmlns:p14="http://schemas.microsoft.com/office/powerpoint/2010/main" val="3967444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5"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sp>
        <p:nvSpPr>
          <p:cNvPr id="6" name="Rubrik 1"/>
          <p:cNvSpPr>
            <a:spLocks noGrp="1"/>
          </p:cNvSpPr>
          <p:nvPr>
            <p:ph type="title"/>
          </p:nvPr>
        </p:nvSpPr>
        <p:spPr>
          <a:xfrm>
            <a:off x="688259" y="1371055"/>
            <a:ext cx="2654031" cy="2748999"/>
          </a:xfrm>
        </p:spPr>
        <p:txBody>
          <a:bodyPr>
            <a:noAutofit/>
          </a:bodyPr>
          <a:lstStyle/>
          <a:p>
            <a:pPr algn="l"/>
            <a:r>
              <a:rPr lang="sv-SE" sz="3200" dirty="0" smtClean="0">
                <a:solidFill>
                  <a:srgbClr val="4E84B8"/>
                </a:solidFill>
                <a:latin typeface="+mn-lt"/>
                <a:ea typeface="+mn-ea"/>
                <a:cs typeface="Arial" panose="020B0604020202020204" pitchFamily="34" charset="0"/>
              </a:rPr>
              <a:t>Sökportal </a:t>
            </a:r>
            <a:br>
              <a:rPr lang="sv-SE" sz="3200" dirty="0" smtClean="0">
                <a:solidFill>
                  <a:srgbClr val="4E84B8"/>
                </a:solidFill>
                <a:latin typeface="+mn-lt"/>
                <a:ea typeface="+mn-ea"/>
                <a:cs typeface="Arial" panose="020B0604020202020204" pitchFamily="34" charset="0"/>
              </a:rPr>
            </a:br>
            <a:r>
              <a:rPr lang="sv-SE" sz="3200" dirty="0" smtClean="0">
                <a:solidFill>
                  <a:srgbClr val="4E84B8"/>
                </a:solidFill>
                <a:latin typeface="+mn-lt"/>
                <a:ea typeface="+mn-ea"/>
                <a:cs typeface="Arial" panose="020B0604020202020204" pitchFamily="34" charset="0"/>
              </a:rPr>
              <a:t>eller </a:t>
            </a:r>
            <a:br>
              <a:rPr lang="sv-SE" sz="3200" dirty="0" smtClean="0">
                <a:solidFill>
                  <a:srgbClr val="4E84B8"/>
                </a:solidFill>
                <a:latin typeface="+mn-lt"/>
                <a:ea typeface="+mn-ea"/>
                <a:cs typeface="Arial" panose="020B0604020202020204" pitchFamily="34" charset="0"/>
              </a:rPr>
            </a:br>
            <a:r>
              <a:rPr lang="sv-SE" sz="3200" dirty="0" smtClean="0">
                <a:solidFill>
                  <a:srgbClr val="4E84B8"/>
                </a:solidFill>
                <a:latin typeface="+mn-lt"/>
                <a:ea typeface="+mn-ea"/>
                <a:cs typeface="Arial" panose="020B0604020202020204" pitchFamily="34" charset="0"/>
              </a:rPr>
              <a:t>Katalog för svenska forskningsdata</a:t>
            </a:r>
            <a:endParaRPr lang="sv-SE" sz="3200" dirty="0">
              <a:solidFill>
                <a:srgbClr val="4E84B8"/>
              </a:solidFill>
              <a:latin typeface="+mn-lt"/>
              <a:ea typeface="+mn-ea"/>
              <a:cs typeface="Arial" panose="020B0604020202020204" pitchFamily="34" charset="0"/>
            </a:endParaRPr>
          </a:p>
        </p:txBody>
      </p:sp>
      <p:pic>
        <p:nvPicPr>
          <p:cNvPr id="7" name="Bildobjekt 6"/>
          <p:cNvPicPr>
            <a:picLocks noChangeAspect="1"/>
          </p:cNvPicPr>
          <p:nvPr/>
        </p:nvPicPr>
        <p:blipFill>
          <a:blip r:embed="rId4"/>
          <a:stretch>
            <a:fillRect/>
          </a:stretch>
        </p:blipFill>
        <p:spPr>
          <a:xfrm>
            <a:off x="3576791" y="333682"/>
            <a:ext cx="8401050" cy="6229350"/>
          </a:xfrm>
          <a:prstGeom prst="rect">
            <a:avLst/>
          </a:prstGeom>
        </p:spPr>
      </p:pic>
      <p:sp>
        <p:nvSpPr>
          <p:cNvPr id="8" name="Ellips 7"/>
          <p:cNvSpPr/>
          <p:nvPr/>
        </p:nvSpPr>
        <p:spPr>
          <a:xfrm>
            <a:off x="4586789" y="333682"/>
            <a:ext cx="5482122" cy="2224955"/>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textruta 1"/>
          <p:cNvSpPr txBox="1"/>
          <p:nvPr/>
        </p:nvSpPr>
        <p:spPr>
          <a:xfrm>
            <a:off x="959547" y="6162169"/>
            <a:ext cx="1996965" cy="369332"/>
          </a:xfrm>
          <a:prstGeom prst="rect">
            <a:avLst/>
          </a:prstGeom>
          <a:noFill/>
        </p:spPr>
        <p:txBody>
          <a:bodyPr wrap="square" rtlCol="0">
            <a:spAutoFit/>
          </a:bodyPr>
          <a:lstStyle/>
          <a:p>
            <a:r>
              <a:rPr lang="sv-SE" dirty="0" smtClean="0"/>
              <a:t>www.snd.gu.se</a:t>
            </a:r>
            <a:endParaRPr lang="sv-SE" dirty="0"/>
          </a:p>
        </p:txBody>
      </p:sp>
    </p:spTree>
    <p:extLst>
      <p:ext uri="{BB962C8B-B14F-4D97-AF65-F5344CB8AC3E}">
        <p14:creationId xmlns:p14="http://schemas.microsoft.com/office/powerpoint/2010/main" val="139350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6" name="Bildobjekt 5"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7" name="Rubrik 1"/>
          <p:cNvSpPr>
            <a:spLocks noGrp="1"/>
          </p:cNvSpPr>
          <p:nvPr>
            <p:ph type="title"/>
          </p:nvPr>
        </p:nvSpPr>
        <p:spPr>
          <a:xfrm>
            <a:off x="521111" y="1412844"/>
            <a:ext cx="2674374" cy="2738742"/>
          </a:xfrm>
        </p:spPr>
        <p:txBody>
          <a:bodyPr>
            <a:noAutofit/>
          </a:bodyPr>
          <a:lstStyle/>
          <a:p>
            <a:pPr algn="l"/>
            <a:r>
              <a:rPr lang="sv-SE" sz="3200" dirty="0" smtClean="0">
                <a:solidFill>
                  <a:srgbClr val="4E84B8"/>
                </a:solidFill>
                <a:latin typeface="+mn-lt"/>
                <a:ea typeface="+mn-ea"/>
                <a:cs typeface="Arial" panose="020B0604020202020204" pitchFamily="34" charset="0"/>
              </a:rPr>
              <a:t>Lämna in data</a:t>
            </a:r>
            <a:br>
              <a:rPr lang="sv-SE" sz="3200" dirty="0" smtClean="0">
                <a:solidFill>
                  <a:srgbClr val="4E84B8"/>
                </a:solidFill>
                <a:latin typeface="+mn-lt"/>
                <a:ea typeface="+mn-ea"/>
                <a:cs typeface="Arial" panose="020B0604020202020204" pitchFamily="34" charset="0"/>
              </a:rPr>
            </a:br>
            <a:r>
              <a:rPr lang="sv-SE" sz="3200" dirty="0">
                <a:solidFill>
                  <a:srgbClr val="4E84B8"/>
                </a:solidFill>
                <a:latin typeface="+mn-lt"/>
                <a:ea typeface="+mn-ea"/>
                <a:cs typeface="Arial" panose="020B0604020202020204" pitchFamily="34" charset="0"/>
              </a:rPr>
              <a:t/>
            </a:r>
            <a:br>
              <a:rPr lang="sv-SE" sz="3200" dirty="0">
                <a:solidFill>
                  <a:srgbClr val="4E84B8"/>
                </a:solidFill>
                <a:latin typeface="+mn-lt"/>
                <a:ea typeface="+mn-ea"/>
                <a:cs typeface="Arial" panose="020B0604020202020204" pitchFamily="34" charset="0"/>
              </a:rPr>
            </a:br>
            <a:r>
              <a:rPr lang="sv-SE" sz="3200" dirty="0">
                <a:solidFill>
                  <a:srgbClr val="4E84B8"/>
                </a:solidFill>
                <a:latin typeface="+mn-lt"/>
                <a:ea typeface="+mn-ea"/>
                <a:cs typeface="Arial" panose="020B0604020202020204" pitchFamily="34" charset="0"/>
              </a:rPr>
              <a:t>t</a:t>
            </a:r>
            <a:r>
              <a:rPr lang="sv-SE" sz="3200" dirty="0" smtClean="0">
                <a:solidFill>
                  <a:srgbClr val="4E84B8"/>
                </a:solidFill>
                <a:latin typeface="+mn-lt"/>
                <a:ea typeface="+mn-ea"/>
                <a:cs typeface="Arial" panose="020B0604020202020204" pitchFamily="34" charset="0"/>
              </a:rPr>
              <a:t>ill </a:t>
            </a:r>
            <a:br>
              <a:rPr lang="sv-SE" sz="3200" dirty="0" smtClean="0">
                <a:solidFill>
                  <a:srgbClr val="4E84B8"/>
                </a:solidFill>
                <a:latin typeface="+mn-lt"/>
                <a:ea typeface="+mn-ea"/>
                <a:cs typeface="Arial" panose="020B0604020202020204" pitchFamily="34" charset="0"/>
              </a:rPr>
            </a:br>
            <a:r>
              <a:rPr lang="sv-SE" sz="3200" dirty="0" smtClean="0">
                <a:solidFill>
                  <a:srgbClr val="4E84B8"/>
                </a:solidFill>
                <a:latin typeface="+mn-lt"/>
                <a:ea typeface="+mn-ea"/>
                <a:cs typeface="Arial" panose="020B0604020202020204" pitchFamily="34" charset="0"/>
              </a:rPr>
              <a:t>Katalogen </a:t>
            </a:r>
            <a:br>
              <a:rPr lang="sv-SE" sz="3200" dirty="0" smtClean="0">
                <a:solidFill>
                  <a:srgbClr val="4E84B8"/>
                </a:solidFill>
                <a:latin typeface="+mn-lt"/>
                <a:ea typeface="+mn-ea"/>
                <a:cs typeface="Arial" panose="020B0604020202020204" pitchFamily="34" charset="0"/>
              </a:rPr>
            </a:br>
            <a:r>
              <a:rPr lang="sv-SE" sz="3200" dirty="0" smtClean="0">
                <a:solidFill>
                  <a:srgbClr val="4E84B8"/>
                </a:solidFill>
                <a:latin typeface="+mn-lt"/>
                <a:ea typeface="+mn-ea"/>
                <a:cs typeface="Arial" panose="020B0604020202020204" pitchFamily="34" charset="0"/>
              </a:rPr>
              <a:t>eller till</a:t>
            </a:r>
            <a:br>
              <a:rPr lang="sv-SE" sz="3200" dirty="0" smtClean="0">
                <a:solidFill>
                  <a:srgbClr val="4E84B8"/>
                </a:solidFill>
                <a:latin typeface="+mn-lt"/>
                <a:ea typeface="+mn-ea"/>
                <a:cs typeface="Arial" panose="020B0604020202020204" pitchFamily="34" charset="0"/>
              </a:rPr>
            </a:br>
            <a:r>
              <a:rPr lang="sv-SE" sz="3200" dirty="0" err="1" smtClean="0">
                <a:solidFill>
                  <a:srgbClr val="4E84B8"/>
                </a:solidFill>
                <a:latin typeface="+mn-lt"/>
                <a:ea typeface="+mn-ea"/>
                <a:cs typeface="Arial" panose="020B0604020202020204" pitchFamily="34" charset="0"/>
              </a:rPr>
              <a:t>Repositoriet</a:t>
            </a:r>
            <a:endParaRPr lang="sv-SE" sz="3200" dirty="0">
              <a:solidFill>
                <a:srgbClr val="4E84B8"/>
              </a:solidFill>
              <a:latin typeface="+mn-lt"/>
              <a:ea typeface="+mn-ea"/>
              <a:cs typeface="Arial" panose="020B0604020202020204" pitchFamily="34" charset="0"/>
            </a:endParaRPr>
          </a:p>
        </p:txBody>
      </p:sp>
      <p:pic>
        <p:nvPicPr>
          <p:cNvPr id="10" name="Bildobjekt 9"/>
          <p:cNvPicPr>
            <a:picLocks noChangeAspect="1"/>
          </p:cNvPicPr>
          <p:nvPr/>
        </p:nvPicPr>
        <p:blipFill>
          <a:blip r:embed="rId4"/>
          <a:stretch>
            <a:fillRect/>
          </a:stretch>
        </p:blipFill>
        <p:spPr>
          <a:xfrm>
            <a:off x="3195485" y="1098601"/>
            <a:ext cx="8610600" cy="5172075"/>
          </a:xfrm>
          <a:prstGeom prst="rect">
            <a:avLst/>
          </a:prstGeom>
        </p:spPr>
      </p:pic>
      <p:sp>
        <p:nvSpPr>
          <p:cNvPr id="8" name="Ellips 7"/>
          <p:cNvSpPr/>
          <p:nvPr/>
        </p:nvSpPr>
        <p:spPr>
          <a:xfrm>
            <a:off x="2996878" y="2545893"/>
            <a:ext cx="2792362" cy="183863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222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4208205" y="629265"/>
            <a:ext cx="7014163" cy="5912580"/>
          </a:xfrm>
          <a:prstGeom prst="rect">
            <a:avLst/>
          </a:prstGeom>
        </p:spPr>
      </p:pic>
      <p:sp>
        <p:nvSpPr>
          <p:cNvPr id="5" name="Rektangel 6"/>
          <p:cNvSpPr/>
          <p:nvPr/>
        </p:nvSpPr>
        <p:spPr>
          <a:xfrm>
            <a:off x="5168" y="33"/>
            <a:ext cx="12186831" cy="139148"/>
          </a:xfrm>
          <a:prstGeom prst="rect">
            <a:avLst/>
          </a:prstGeom>
          <a:solidFill>
            <a:srgbClr val="6499CA"/>
          </a:solidFill>
          <a:ln>
            <a:noFill/>
          </a:ln>
          <a:effectLst>
            <a:outerShdw blurRad="40000" dist="23000" dir="5400000" rotWithShape="0">
              <a:schemeClr val="accent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sv-SE">
              <a:solidFill>
                <a:prstClr val="white"/>
              </a:solidFill>
            </a:endParaRPr>
          </a:p>
        </p:txBody>
      </p:sp>
      <p:pic>
        <p:nvPicPr>
          <p:cNvPr id="6" name="Bildobjekt 5" descr="SND_Glob_284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7" y="-38608"/>
            <a:ext cx="1224634" cy="1218512"/>
          </a:xfrm>
          <a:prstGeom prst="rect">
            <a:avLst/>
          </a:prstGeom>
        </p:spPr>
      </p:pic>
      <p:sp>
        <p:nvSpPr>
          <p:cNvPr id="7" name="Rubrik 1"/>
          <p:cNvSpPr>
            <a:spLocks noGrp="1"/>
          </p:cNvSpPr>
          <p:nvPr>
            <p:ph type="title"/>
          </p:nvPr>
        </p:nvSpPr>
        <p:spPr>
          <a:xfrm>
            <a:off x="521111" y="1412844"/>
            <a:ext cx="2674374" cy="651930"/>
          </a:xfrm>
        </p:spPr>
        <p:txBody>
          <a:bodyPr>
            <a:noAutofit/>
          </a:bodyPr>
          <a:lstStyle/>
          <a:p>
            <a:pPr algn="l"/>
            <a:r>
              <a:rPr lang="sv-SE" sz="3200" dirty="0" smtClean="0">
                <a:solidFill>
                  <a:srgbClr val="4E84B8"/>
                </a:solidFill>
                <a:latin typeface="+mn-lt"/>
                <a:ea typeface="+mn-ea"/>
                <a:cs typeface="Arial" panose="020B0604020202020204" pitchFamily="34" charset="0"/>
              </a:rPr>
              <a:t>Lämna in data</a:t>
            </a:r>
            <a:endParaRPr lang="sv-SE" sz="3200" dirty="0">
              <a:solidFill>
                <a:srgbClr val="4E84B8"/>
              </a:solidFill>
              <a:latin typeface="+mn-lt"/>
              <a:ea typeface="+mn-ea"/>
              <a:cs typeface="Arial" panose="020B0604020202020204" pitchFamily="34" charset="0"/>
            </a:endParaRPr>
          </a:p>
        </p:txBody>
      </p:sp>
    </p:spTree>
    <p:extLst>
      <p:ext uri="{BB962C8B-B14F-4D97-AF65-F5344CB8AC3E}">
        <p14:creationId xmlns:p14="http://schemas.microsoft.com/office/powerpoint/2010/main" val="21982201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1746</TotalTime>
  <Words>485</Words>
  <Application>Microsoft Office PowerPoint</Application>
  <PresentationFormat>Bredbild</PresentationFormat>
  <Paragraphs>138</Paragraphs>
  <Slides>18</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MS PGothic</vt:lpstr>
      <vt:lpstr>MS PGothic</vt:lpstr>
      <vt:lpstr>Arial</vt:lpstr>
      <vt:lpstr>Calibri</vt:lpstr>
      <vt:lpstr>HelveticaNeueLT Std</vt:lpstr>
      <vt:lpstr>Office-tema</vt:lpstr>
      <vt:lpstr>PowerPoint-presentation</vt:lpstr>
      <vt:lpstr>PowerPoint-presentation</vt:lpstr>
      <vt:lpstr>PowerPoint-presentation</vt:lpstr>
      <vt:lpstr>PowerPoint-presentation</vt:lpstr>
      <vt:lpstr>PowerPoint-presentation</vt:lpstr>
      <vt:lpstr>PowerPoint-presentation</vt:lpstr>
      <vt:lpstr>Sökportal  eller  Katalog för svenska forskningsdata</vt:lpstr>
      <vt:lpstr>Lämna in data  till  Katalogen  eller till Repositoriet</vt:lpstr>
      <vt:lpstr>Lämna in data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dc:title>
  <dc:creator>Malin Lundgren</dc:creator>
  <cp:lastModifiedBy>Elisabeth Strandhagen</cp:lastModifiedBy>
  <cp:revision>208</cp:revision>
  <dcterms:created xsi:type="dcterms:W3CDTF">2015-09-24T09:40:39Z</dcterms:created>
  <dcterms:modified xsi:type="dcterms:W3CDTF">2017-05-30T06:49:45Z</dcterms:modified>
</cp:coreProperties>
</file>