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6" r:id="rId1"/>
    <p:sldMasterId id="2147483751" r:id="rId2"/>
    <p:sldMasterId id="2147483763" r:id="rId3"/>
  </p:sldMasterIdLst>
  <p:notesMasterIdLst>
    <p:notesMasterId r:id="rId19"/>
  </p:notesMasterIdLst>
  <p:handoutMasterIdLst>
    <p:handoutMasterId r:id="rId20"/>
  </p:handoutMasterIdLst>
  <p:sldIdLst>
    <p:sldId id="371" r:id="rId4"/>
    <p:sldId id="388" r:id="rId5"/>
    <p:sldId id="401" r:id="rId6"/>
    <p:sldId id="402" r:id="rId7"/>
    <p:sldId id="353" r:id="rId8"/>
    <p:sldId id="345" r:id="rId9"/>
    <p:sldId id="369" r:id="rId10"/>
    <p:sldId id="343" r:id="rId11"/>
    <p:sldId id="372" r:id="rId12"/>
    <p:sldId id="373" r:id="rId13"/>
    <p:sldId id="374" r:id="rId14"/>
    <p:sldId id="376" r:id="rId15"/>
    <p:sldId id="375" r:id="rId16"/>
    <p:sldId id="377" r:id="rId17"/>
    <p:sldId id="379" r:id="rId18"/>
  </p:sldIdLst>
  <p:sldSz cx="9144000" cy="6858000" type="screen4x3"/>
  <p:notesSz cx="6799263" cy="9929813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tefan Ekman" initials="SE" lastIdx="33" clrIdx="6">
    <p:extLst>
      <p:ext uri="{19B8F6BF-5375-455C-9EA6-DF929625EA0E}">
        <p15:presenceInfo xmlns:p15="http://schemas.microsoft.com/office/powerpoint/2012/main" userId="Stefan Ekman" providerId="None"/>
      </p:ext>
    </p:extLst>
  </p:cmAuthor>
  <p:cmAuthor id="1" name="Ulf Jakobsson" initials="UJ" lastIdx="40" clrIdx="0">
    <p:extLst/>
  </p:cmAuthor>
  <p:cmAuthor id="8" name="Helena Rohden" initials="HR" lastIdx="30" clrIdx="7">
    <p:extLst>
      <p:ext uri="{19B8F6BF-5375-455C-9EA6-DF929625EA0E}">
        <p15:presenceInfo xmlns:p15="http://schemas.microsoft.com/office/powerpoint/2012/main" userId="Helena Rohden" providerId="None"/>
      </p:ext>
    </p:extLst>
  </p:cmAuthor>
  <p:cmAuthor id="2" name="Malin Lundgren" initials="ML" lastIdx="7" clrIdx="1">
    <p:extLst/>
  </p:cmAuthor>
  <p:cmAuthor id="3" name="SND" initials="S" lastIdx="5" clrIdx="2">
    <p:extLst/>
  </p:cmAuthor>
  <p:cmAuthor id="4" name="Malin Fjällström Lundgren" initials="MFL" lastIdx="15" clrIdx="3"/>
  <p:cmAuthor id="5" name="Björn Sjögren" initials="BS" lastIdx="13" clrIdx="4">
    <p:extLst/>
  </p:cmAuthor>
  <p:cmAuthor id="6" name="Caspar Jordan" initials="CJ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9"/>
    <a:srgbClr val="4E84B8"/>
    <a:srgbClr val="4646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94706" autoAdjust="0"/>
  </p:normalViewPr>
  <p:slideViewPr>
    <p:cSldViewPr snapToObjects="1">
      <p:cViewPr varScale="1">
        <p:scale>
          <a:sx n="86" d="100"/>
          <a:sy n="86" d="100"/>
        </p:scale>
        <p:origin x="147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93" d="100"/>
          <a:sy n="93" d="100"/>
        </p:scale>
        <p:origin x="372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7088" cy="496967"/>
          </a:xfrm>
          <a:prstGeom prst="rect">
            <a:avLst/>
          </a:prstGeom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88" y="0"/>
            <a:ext cx="2947088" cy="496967"/>
          </a:xfrm>
          <a:prstGeom prst="rect">
            <a:avLst/>
          </a:prstGeom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B161ED-3A3D-48B8-B27D-12C66B6E07B4}" type="datetime1">
              <a:rPr lang="sv-SE" altLang="sv-SE"/>
              <a:pPr/>
              <a:t>2017-05-30</a:t>
            </a:fld>
            <a:endParaRPr lang="en-US" alt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1259"/>
            <a:ext cx="2947088" cy="496967"/>
          </a:xfrm>
          <a:prstGeom prst="rect">
            <a:avLst/>
          </a:prstGeom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88" y="9431259"/>
            <a:ext cx="2947088" cy="496967"/>
          </a:xfrm>
          <a:prstGeom prst="rect">
            <a:avLst/>
          </a:prstGeom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6B212A-4904-41BE-BC6F-17122F5C2F27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923466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7088" cy="496967"/>
          </a:xfrm>
          <a:prstGeom prst="rect">
            <a:avLst/>
          </a:prstGeom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588" y="0"/>
            <a:ext cx="2947088" cy="496967"/>
          </a:xfrm>
          <a:prstGeom prst="rect">
            <a:avLst/>
          </a:prstGeom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26C178-4681-48AF-85BB-B1F9010B4756}" type="datetime1">
              <a:rPr lang="sv-SE" altLang="sv-SE"/>
              <a:pPr/>
              <a:t>2017-05-30</a:t>
            </a:fld>
            <a:endParaRPr lang="sv-SE" alt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162" tIns="46081" rIns="92162" bIns="4608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610" y="4717219"/>
            <a:ext cx="5440045" cy="4467940"/>
          </a:xfrm>
          <a:prstGeom prst="rect">
            <a:avLst/>
          </a:prstGeom>
        </p:spPr>
        <p:txBody>
          <a:bodyPr vert="horz" wrap="square" lIns="92162" tIns="46081" rIns="92162" bIns="4608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31259"/>
            <a:ext cx="2947088" cy="496967"/>
          </a:xfrm>
          <a:prstGeom prst="rect">
            <a:avLst/>
          </a:prstGeom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588" y="9431259"/>
            <a:ext cx="2947088" cy="496967"/>
          </a:xfrm>
          <a:prstGeom prst="rect">
            <a:avLst/>
          </a:prstGeom>
        </p:spPr>
        <p:txBody>
          <a:bodyPr vert="horz" wrap="square" lIns="92162" tIns="46081" rIns="92162" bIns="4608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340143D-489B-4B88-AECF-F947FA5AD20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261284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0143D-489B-4B88-AECF-F947FA5AD209}" type="slidenum">
              <a:rPr lang="sv-SE" altLang="sv-SE" smtClean="0"/>
              <a:pPr/>
              <a:t>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936648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982663" y="744538"/>
            <a:ext cx="4964112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aseline="0" dirty="0" smtClean="0"/>
              <a:t>Mer sådant här och snyggare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0143D-489B-4B88-AECF-F947FA5AD209}" type="slidenum">
              <a:rPr lang="sv-SE" altLang="sv-SE" smtClean="0"/>
              <a:pPr/>
              <a:t>5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922402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Norwegian</a:t>
            </a:r>
            <a:r>
              <a:rPr lang="sv-SE" dirty="0" smtClean="0"/>
              <a:t> Research Council</a:t>
            </a:r>
          </a:p>
          <a:p>
            <a:r>
              <a:rPr lang="sv-SE" dirty="0" err="1" smtClean="0"/>
              <a:t>Finnish</a:t>
            </a:r>
            <a:r>
              <a:rPr lang="sv-SE" dirty="0" smtClean="0"/>
              <a:t> Academy</a:t>
            </a:r>
          </a:p>
          <a:p>
            <a:r>
              <a:rPr lang="sv-SE" dirty="0" err="1" smtClean="0"/>
              <a:t>Horizon</a:t>
            </a:r>
            <a:r>
              <a:rPr lang="sv-SE" baseline="0" dirty="0" smtClean="0"/>
              <a:t> 2020</a:t>
            </a:r>
          </a:p>
          <a:p>
            <a:r>
              <a:rPr lang="sv-SE" baseline="0" dirty="0" smtClean="0"/>
              <a:t>Bill och Melinda Gate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0143D-489B-4B88-AECF-F947FA5AD209}" type="slidenum">
              <a:rPr lang="sv-SE" altLang="sv-SE" smtClean="0"/>
              <a:pPr/>
              <a:t>6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62894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Snyggare, och särskilt den danska uppe till höger (finns mer om vad de egentligen kräver vilket är lite olika mellan olika forskningsfinansiärer)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0143D-489B-4B88-AECF-F947FA5AD209}" type="slidenum">
              <a:rPr lang="sv-SE" altLang="sv-SE" smtClean="0"/>
              <a:pPr/>
              <a:t>7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0958706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Gärna någon som använt någon annans data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0143D-489B-4B88-AECF-F947FA5AD209}" type="slidenum">
              <a:rPr lang="sv-SE" altLang="sv-SE" smtClean="0"/>
              <a:pPr/>
              <a:t>8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205297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Denna kan följa </a:t>
            </a:r>
            <a:r>
              <a:rPr lang="sv-SE" dirty="0" err="1" smtClean="0"/>
              <a:t>ev</a:t>
            </a:r>
            <a:r>
              <a:rPr lang="sv-SE" dirty="0" smtClean="0"/>
              <a:t> bättre presentation för kommande två sidor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0143D-489B-4B88-AECF-F947FA5AD209}" type="slidenum">
              <a:rPr lang="sv-SE" altLang="sv-SE" smtClean="0"/>
              <a:pPr/>
              <a:t>11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739530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Denna sidan och nästa kan man tänka sig grafiskt med karta</a:t>
            </a:r>
            <a:r>
              <a:rPr lang="sv-SE" baseline="0" dirty="0" smtClean="0"/>
              <a:t> över Sverige och lärosätena utsatta. En </a:t>
            </a:r>
            <a:r>
              <a:rPr lang="sv-SE" baseline="0" dirty="0" err="1" smtClean="0"/>
              <a:t>slide</a:t>
            </a:r>
            <a:r>
              <a:rPr lang="sv-SE" baseline="0" dirty="0" smtClean="0"/>
              <a:t> med bara konsortium och en </a:t>
            </a:r>
            <a:r>
              <a:rPr lang="sv-SE" baseline="0" dirty="0" err="1" smtClean="0"/>
              <a:t>slide</a:t>
            </a:r>
            <a:r>
              <a:rPr lang="sv-SE" baseline="0" dirty="0" smtClean="0"/>
              <a:t> med konsortium (egen symbol) och övriga. Helst med namnen utskrivna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0143D-489B-4B88-AECF-F947FA5AD209}" type="slidenum">
              <a:rPr lang="sv-SE" altLang="sv-SE" smtClean="0"/>
              <a:pPr/>
              <a:t>12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719192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Se kommentarer förra sliden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0143D-489B-4B88-AECF-F947FA5AD209}" type="slidenum">
              <a:rPr lang="sv-SE" altLang="sv-SE" smtClean="0"/>
              <a:pPr/>
              <a:t>13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56743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4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9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4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5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73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88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03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17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E618-57B5-4A43-A400-BA947B409EE0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6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C0C25-62A4-468C-98DE-8BDD017066CC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1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760" y="273629"/>
            <a:ext cx="2056320" cy="5308397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6480" y="273629"/>
            <a:ext cx="6035040" cy="530839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18B1-F5B8-4205-BBEB-35B3D892405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3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/>
          </p:nvPr>
        </p:nvSpPr>
        <p:spPr>
          <a:xfrm>
            <a:off x="1143000" y="2286000"/>
            <a:ext cx="6705600" cy="35814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3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/>
            </a:lvl1pPr>
          </a:lstStyle>
          <a:p>
            <a:fld id="{50B34F7E-708E-4FEA-BE91-4C98A3375003}" type="slidenum">
              <a:rPr lang="sv-SE" altLang="sv-SE"/>
              <a:pPr/>
              <a:t>‹#›</a:t>
            </a:fld>
            <a:endParaRPr lang="sv-SE" altLang="sv-SE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F24AD1D-4AA1-4B2C-92D8-1392E237916B}" type="datetime1">
              <a:rPr lang="sv-SE" altLang="sv-SE"/>
              <a:pPr/>
              <a:t>2017-05-30</a:t>
            </a:fld>
            <a:endParaRPr lang="sv-SE" alt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2278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28AA-C323-2147-9A52-97415D8D3EE7}" type="datetimeFigureOut">
              <a:rPr lang="sv-SE" smtClean="0"/>
              <a:t>2017-05-30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54A7-D775-EC4F-A757-0C0CED142A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906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28AA-C323-2147-9A52-97415D8D3EE7}" type="datetimeFigureOut">
              <a:rPr lang="sv-SE" smtClean="0"/>
              <a:t>2017-05-30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54A7-D775-EC4F-A757-0C0CED142A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530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28AA-C323-2147-9A52-97415D8D3EE7}" type="datetimeFigureOut">
              <a:rPr lang="sv-SE" smtClean="0"/>
              <a:t>2017-05-30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54A7-D775-EC4F-A757-0C0CED142A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6983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28AA-C323-2147-9A52-97415D8D3EE7}" type="datetimeFigureOut">
              <a:rPr lang="sv-SE" smtClean="0"/>
              <a:t>2017-05-30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54A7-D775-EC4F-A757-0C0CED142A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6267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28AA-C323-2147-9A52-97415D8D3EE7}" type="datetimeFigureOut">
              <a:rPr lang="sv-SE" smtClean="0"/>
              <a:t>2017-05-30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54A7-D775-EC4F-A757-0C0CED142A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2195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28AA-C323-2147-9A52-97415D8D3EE7}" type="datetimeFigureOut">
              <a:rPr lang="sv-SE" smtClean="0"/>
              <a:t>2017-05-30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54A7-D775-EC4F-A757-0C0CED142A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6979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28AA-C323-2147-9A52-97415D8D3EE7}" type="datetimeFigureOut">
              <a:rPr lang="sv-SE" smtClean="0"/>
              <a:t>2017-05-30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54A7-D775-EC4F-A757-0C0CED142A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573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5421-C19B-431F-9AE5-D11C760111E6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47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28AA-C323-2147-9A52-97415D8D3EE7}" type="datetimeFigureOut">
              <a:rPr lang="sv-SE" smtClean="0"/>
              <a:t>2017-05-30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54A7-D775-EC4F-A757-0C0CED142A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628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28AA-C323-2147-9A52-97415D8D3EE7}" type="datetimeFigureOut">
              <a:rPr lang="sv-SE" smtClean="0"/>
              <a:t>2017-05-30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54A7-D775-EC4F-A757-0C0CED142A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6203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28AA-C323-2147-9A52-97415D8D3EE7}" type="datetimeFigureOut">
              <a:rPr lang="sv-SE" smtClean="0"/>
              <a:t>2017-05-30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54A7-D775-EC4F-A757-0C0CED142A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48035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28AA-C323-2147-9A52-97415D8D3EE7}" type="datetimeFigureOut">
              <a:rPr lang="sv-SE" smtClean="0"/>
              <a:t>2017-05-30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54A7-D775-EC4F-A757-0C0CED142A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4792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28AA-C323-2147-9A52-97415D8D3EE7}" type="datetimeFigureOut">
              <a:rPr lang="sv-SE" smtClean="0"/>
              <a:t>2017-05-30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54A7-D775-EC4F-A757-0C0CED142A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8507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28AA-C323-2147-9A52-97415D8D3EE7}" type="datetimeFigureOut">
              <a:rPr lang="sv-SE" smtClean="0"/>
              <a:t>2017-05-30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54A7-D775-EC4F-A757-0C0CED142A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10828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28AA-C323-2147-9A52-97415D8D3EE7}" type="datetimeFigureOut">
              <a:rPr lang="sv-SE" smtClean="0"/>
              <a:t>2017-05-30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54A7-D775-EC4F-A757-0C0CED142A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04900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28AA-C323-2147-9A52-97415D8D3EE7}" type="datetimeFigureOut">
              <a:rPr lang="sv-SE" smtClean="0"/>
              <a:t>2017-05-30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54A7-D775-EC4F-A757-0C0CED142A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95466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28AA-C323-2147-9A52-97415D8D3EE7}" type="datetimeFigureOut">
              <a:rPr lang="sv-SE" smtClean="0"/>
              <a:t>2017-05-30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54A7-D775-EC4F-A757-0C0CED142A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2204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28AA-C323-2147-9A52-97415D8D3EE7}" type="datetimeFigureOut">
              <a:rPr lang="sv-SE" smtClean="0"/>
              <a:t>2017-05-30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54A7-D775-EC4F-A757-0C0CED142A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194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28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1pPr>
            <a:lvl2pPr marL="414726" indent="0">
              <a:buNone/>
              <a:defRPr sz="1633">
                <a:solidFill>
                  <a:schemeClr val="tx1">
                    <a:tint val="75000"/>
                  </a:schemeClr>
                </a:solidFill>
              </a:defRPr>
            </a:lvl2pPr>
            <a:lvl3pPr marL="829452" indent="0">
              <a:buNone/>
              <a:defRPr sz="1451">
                <a:solidFill>
                  <a:schemeClr val="tx1">
                    <a:tint val="75000"/>
                  </a:schemeClr>
                </a:solidFill>
              </a:defRPr>
            </a:lvl3pPr>
            <a:lvl4pPr marL="1244178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4pPr>
            <a:lvl5pPr marL="1658904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5pPr>
            <a:lvl6pPr marL="2073631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6pPr>
            <a:lvl7pPr marL="2488357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7pPr>
            <a:lvl8pPr marL="2903083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8pPr>
            <a:lvl9pPr marL="3317809" indent="0">
              <a:buNone/>
              <a:defRPr sz="127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E5D7C-A136-44C1-90CF-2A3D081DC09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9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28AA-C323-2147-9A52-97415D8D3EE7}" type="datetimeFigureOut">
              <a:rPr lang="sv-SE" smtClean="0"/>
              <a:t>2017-05-30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54A7-D775-EC4F-A757-0C0CED142A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6090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28AA-C323-2147-9A52-97415D8D3EE7}" type="datetimeFigureOut">
              <a:rPr lang="sv-SE" smtClean="0"/>
              <a:t>2017-05-30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54A7-D775-EC4F-A757-0C0CED142A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89925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28AA-C323-2147-9A52-97415D8D3EE7}" type="datetimeFigureOut">
              <a:rPr lang="sv-SE" smtClean="0"/>
              <a:t>2017-05-30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54A7-D775-EC4F-A757-0C0CED142A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3463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28AA-C323-2147-9A52-97415D8D3EE7}" type="datetimeFigureOut">
              <a:rPr lang="sv-SE" smtClean="0"/>
              <a:t>2017-05-30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54A7-D775-EC4F-A757-0C0CED142A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89673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528AA-C323-2147-9A52-97415D8D3EE7}" type="datetimeFigureOut">
              <a:rPr lang="sv-SE" smtClean="0"/>
              <a:t>2017-05-30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254A7-D775-EC4F-A757-0C0CED142A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41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4044960" cy="3977698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39680" y="1604329"/>
            <a:ext cx="4046400" cy="3977698"/>
          </a:xfrm>
        </p:spPr>
        <p:txBody>
          <a:bodyPr/>
          <a:lstStyle>
            <a:lvl1pPr>
              <a:defRPr sz="2540"/>
            </a:lvl1pPr>
            <a:lvl2pPr>
              <a:defRPr sz="2177"/>
            </a:lvl2pPr>
            <a:lvl3pPr>
              <a:defRPr sz="1814"/>
            </a:lvl3pPr>
            <a:lvl4pPr>
              <a:defRPr sz="1633"/>
            </a:lvl4pPr>
            <a:lvl5pPr>
              <a:defRPr sz="1633"/>
            </a:lvl5pPr>
            <a:lvl6pPr>
              <a:defRPr sz="1633"/>
            </a:lvl6pPr>
            <a:lvl7pPr>
              <a:defRPr sz="1633"/>
            </a:lvl7pPr>
            <a:lvl8pPr>
              <a:defRPr sz="1633"/>
            </a:lvl8pPr>
            <a:lvl9pPr>
              <a:defRPr sz="1633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7E3E0-1999-46BC-8105-E98B5E46540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7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177" b="1"/>
            </a:lvl1pPr>
            <a:lvl2pPr marL="414726" indent="0">
              <a:buNone/>
              <a:defRPr sz="1814" b="1"/>
            </a:lvl2pPr>
            <a:lvl3pPr marL="829452" indent="0">
              <a:buNone/>
              <a:defRPr sz="1633" b="1"/>
            </a:lvl3pPr>
            <a:lvl4pPr marL="1244178" indent="0">
              <a:buNone/>
              <a:defRPr sz="1451" b="1"/>
            </a:lvl4pPr>
            <a:lvl5pPr marL="1658904" indent="0">
              <a:buNone/>
              <a:defRPr sz="1451" b="1"/>
            </a:lvl5pPr>
            <a:lvl6pPr marL="2073631" indent="0">
              <a:buNone/>
              <a:defRPr sz="1451" b="1"/>
            </a:lvl6pPr>
            <a:lvl7pPr marL="2488357" indent="0">
              <a:buNone/>
              <a:defRPr sz="1451" b="1"/>
            </a:lvl7pPr>
            <a:lvl8pPr marL="2903083" indent="0">
              <a:buNone/>
              <a:defRPr sz="1451" b="1"/>
            </a:lvl8pPr>
            <a:lvl9pPr marL="3317809" indent="0">
              <a:buNone/>
              <a:defRPr sz="1451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177"/>
            </a:lvl1pPr>
            <a:lvl2pPr>
              <a:defRPr sz="1814"/>
            </a:lvl2pPr>
            <a:lvl3pPr>
              <a:defRPr sz="1633"/>
            </a:lvl3pPr>
            <a:lvl4pPr>
              <a:defRPr sz="1451"/>
            </a:lvl4pPr>
            <a:lvl5pPr>
              <a:defRPr sz="1451"/>
            </a:lvl5pPr>
            <a:lvl6pPr>
              <a:defRPr sz="1451"/>
            </a:lvl6pPr>
            <a:lvl7pPr>
              <a:defRPr sz="1451"/>
            </a:lvl7pPr>
            <a:lvl8pPr>
              <a:defRPr sz="1451"/>
            </a:lvl8pPr>
            <a:lvl9pPr>
              <a:defRPr sz="145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E923C-84BC-46DC-8FF6-3D9B9275056D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42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3191C-E2AD-42FD-9A87-0AE6FD646A0E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0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DD796-2464-460D-B919-92AE18AC0774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37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3"/>
            </a:lvl1pPr>
            <a:lvl2pPr>
              <a:defRPr sz="2540"/>
            </a:lvl2pPr>
            <a:lvl3pPr>
              <a:defRPr sz="2177"/>
            </a:lvl3pPr>
            <a:lvl4pPr>
              <a:defRPr sz="1814"/>
            </a:lvl4pPr>
            <a:lvl5pPr>
              <a:defRPr sz="1814"/>
            </a:lvl5pPr>
            <a:lvl6pPr>
              <a:defRPr sz="1814"/>
            </a:lvl6pPr>
            <a:lvl7pPr>
              <a:defRPr sz="1814"/>
            </a:lvl7pPr>
            <a:lvl8pPr>
              <a:defRPr sz="1814"/>
            </a:lvl8pPr>
            <a:lvl9pPr>
              <a:defRPr sz="1814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CB288-B2F6-4C24-B078-B4BB1B473BE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6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14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3"/>
            </a:lvl1pPr>
            <a:lvl2pPr marL="414726" indent="0">
              <a:buNone/>
              <a:defRPr sz="2540"/>
            </a:lvl2pPr>
            <a:lvl3pPr marL="829452" indent="0">
              <a:buNone/>
              <a:defRPr sz="2177"/>
            </a:lvl3pPr>
            <a:lvl4pPr marL="1244178" indent="0">
              <a:buNone/>
              <a:defRPr sz="1814"/>
            </a:lvl4pPr>
            <a:lvl5pPr marL="1658904" indent="0">
              <a:buNone/>
              <a:defRPr sz="1814"/>
            </a:lvl5pPr>
            <a:lvl6pPr marL="2073631" indent="0">
              <a:buNone/>
              <a:defRPr sz="1814"/>
            </a:lvl6pPr>
            <a:lvl7pPr marL="2488357" indent="0">
              <a:buNone/>
              <a:defRPr sz="1814"/>
            </a:lvl7pPr>
            <a:lvl8pPr marL="2903083" indent="0">
              <a:buNone/>
              <a:defRPr sz="1814"/>
            </a:lvl8pPr>
            <a:lvl9pPr marL="3317809" indent="0">
              <a:buNone/>
              <a:defRPr sz="1814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270"/>
            </a:lvl1pPr>
            <a:lvl2pPr marL="414726" indent="0">
              <a:buNone/>
              <a:defRPr sz="1089"/>
            </a:lvl2pPr>
            <a:lvl3pPr marL="829452" indent="0">
              <a:buNone/>
              <a:defRPr sz="907"/>
            </a:lvl3pPr>
            <a:lvl4pPr marL="1244178" indent="0">
              <a:buNone/>
              <a:defRPr sz="816"/>
            </a:lvl4pPr>
            <a:lvl5pPr marL="1658904" indent="0">
              <a:buNone/>
              <a:defRPr sz="816"/>
            </a:lvl5pPr>
            <a:lvl6pPr marL="2073631" indent="0">
              <a:buNone/>
              <a:defRPr sz="816"/>
            </a:lvl6pPr>
            <a:lvl7pPr marL="2488357" indent="0">
              <a:buNone/>
              <a:defRPr sz="816"/>
            </a:lvl7pPr>
            <a:lvl8pPr marL="2903083" indent="0">
              <a:buNone/>
              <a:defRPr sz="816"/>
            </a:lvl8pPr>
            <a:lvl9pPr marL="3317809" indent="0">
              <a:buNone/>
              <a:defRPr sz="816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51B1C-C7BE-415F-8D03-F2C6A2DB27A3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14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 txBox="1">
            <a:spLocks noGrp="1"/>
          </p:cNvSpPr>
          <p:nvPr>
            <p:ph type="title"/>
          </p:nvPr>
        </p:nvSpPr>
        <p:spPr>
          <a:xfrm>
            <a:off x="457171" y="273352"/>
            <a:ext cx="8228763" cy="11450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GB"/>
          </a:p>
        </p:txBody>
      </p:sp>
      <p:sp>
        <p:nvSpPr>
          <p:cNvPr id="3" name="Platshållare för text 2"/>
          <p:cNvSpPr txBox="1">
            <a:spLocks noGrp="1"/>
          </p:cNvSpPr>
          <p:nvPr>
            <p:ph type="body" idx="1"/>
          </p:nvPr>
        </p:nvSpPr>
        <p:spPr>
          <a:xfrm>
            <a:off x="457171" y="1604841"/>
            <a:ext cx="8228763" cy="397748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Tahoma" pitchFamily="2"/>
                <a:cs typeface="Lohit Devanagari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Tahoma" pitchFamily="2"/>
                <a:cs typeface="Lohit Devanagari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en-GB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Tahoma" pitchFamily="2"/>
                <a:cs typeface="Lohit Devanagari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Tahoma" pitchFamily="2"/>
                <a:cs typeface="Lohit Devanagari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Tahoma" pitchFamily="2"/>
                <a:cs typeface="Lohit Devanagari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Tahoma" pitchFamily="2"/>
                <a:cs typeface="Lohit Devanagari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Tahoma" pitchFamily="2"/>
                <a:cs typeface="Lohit Devanagari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Tahoma" pitchFamily="2"/>
                <a:cs typeface="Lohit Devanagari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Tahoma" pitchFamily="2"/>
                <a:cs typeface="Lohit Devanagari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en-GB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Tahoma" pitchFamily="2"/>
                <a:cs typeface="Lohit Devanagari" pitchFamily="2"/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4" name="Platshållare för datum 3"/>
          <p:cNvSpPr txBox="1">
            <a:spLocks noGrp="1"/>
          </p:cNvSpPr>
          <p:nvPr>
            <p:ph type="dt" sz="half" idx="2"/>
          </p:nvPr>
        </p:nvSpPr>
        <p:spPr>
          <a:xfrm>
            <a:off x="457171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en-GB" sz="127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defTabSz="829452"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 txBox="1">
            <a:spLocks noGrp="1"/>
          </p:cNvSpPr>
          <p:nvPr>
            <p:ph type="ftr" sz="quarter" idx="3"/>
          </p:nvPr>
        </p:nvSpPr>
        <p:spPr>
          <a:xfrm>
            <a:off x="3127054" y="6247906"/>
            <a:ext cx="2898142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en-GB" sz="127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defTabSz="829452" fontAlgn="auto">
              <a:spcBef>
                <a:spcPts val="0"/>
              </a:spcBef>
              <a:spcAft>
                <a:spcPts val="0"/>
              </a:spcAft>
            </a:pPr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 txBox="1">
            <a:spLocks noGrp="1"/>
          </p:cNvSpPr>
          <p:nvPr>
            <p:ph type="sldNum" sz="quarter" idx="4"/>
          </p:nvPr>
        </p:nvSpPr>
        <p:spPr>
          <a:xfrm>
            <a:off x="6555842" y="6247906"/>
            <a:ext cx="2130093" cy="4728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en-GB" sz="127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defTabSz="829452" fontAlgn="auto">
              <a:spcBef>
                <a:spcPts val="0"/>
              </a:spcBef>
              <a:spcAft>
                <a:spcPts val="0"/>
              </a:spcAft>
            </a:pPr>
            <a:fld id="{D719D1D8-F3E3-4111-BE78-34B8C8B4327D}" type="slidenum">
              <a:rPr lang="sv-SE" smtClean="0">
                <a:solidFill>
                  <a:prstClr val="black"/>
                </a:solidFill>
              </a:rPr>
              <a:pPr defTabSz="82945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4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hangingPunct="0">
        <a:tabLst/>
        <a:defRPr lang="en-GB" sz="3991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Tahoma" pitchFamily="2"/>
        </a:defRPr>
      </a:lvl1pPr>
    </p:titleStyle>
    <p:bodyStyle>
      <a:lvl1pPr rtl="0" hangingPunct="0">
        <a:spcBef>
          <a:spcPts val="1285"/>
        </a:spcBef>
        <a:spcAft>
          <a:spcPts val="0"/>
        </a:spcAft>
        <a:tabLst/>
        <a:defRPr lang="en-GB" sz="2903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528AA-C323-2147-9A52-97415D8D3EE7}" type="datetimeFigureOut">
              <a:rPr lang="sv-SE" smtClean="0"/>
              <a:t>2017-05-30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254A7-D775-EC4F-A757-0C0CED142A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149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528AA-C323-2147-9A52-97415D8D3EE7}" type="datetimeFigureOut">
              <a:rPr lang="sv-SE" smtClean="0"/>
              <a:t>2017-05-30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254A7-D775-EC4F-A757-0C0CED142AB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34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246532" y="2130426"/>
            <a:ext cx="4019970" cy="753133"/>
          </a:xfrm>
        </p:spPr>
        <p:txBody>
          <a:bodyPr>
            <a:normAutofit fontScale="90000"/>
          </a:bodyPr>
          <a:lstStyle/>
          <a:p>
            <a:pPr algn="l"/>
            <a:r>
              <a:rPr lang="sv-SE" sz="2400" dirty="0" err="1" smtClean="0">
                <a:latin typeface="HelveticaNeueLT Std"/>
                <a:cs typeface="HelveticaNeueLT Std"/>
              </a:rPr>
              <a:t>Sharing</a:t>
            </a:r>
            <a:r>
              <a:rPr lang="sv-SE" sz="2400" dirty="0" smtClean="0">
                <a:latin typeface="HelveticaNeueLT Std"/>
                <a:cs typeface="HelveticaNeueLT Std"/>
              </a:rPr>
              <a:t> Research Data – </a:t>
            </a:r>
            <a:r>
              <a:rPr lang="sv-SE" sz="2400" dirty="0" err="1" smtClean="0">
                <a:latin typeface="HelveticaNeueLT Std"/>
                <a:cs typeface="HelveticaNeueLT Std"/>
              </a:rPr>
              <a:t>how</a:t>
            </a:r>
            <a:r>
              <a:rPr lang="sv-SE" sz="2400" dirty="0" smtClean="0">
                <a:latin typeface="HelveticaNeueLT Std"/>
                <a:cs typeface="HelveticaNeueLT Std"/>
              </a:rPr>
              <a:t> to </a:t>
            </a:r>
            <a:r>
              <a:rPr lang="sv-SE" sz="2400" dirty="0" err="1" smtClean="0">
                <a:latin typeface="HelveticaNeueLT Std"/>
                <a:cs typeface="HelveticaNeueLT Std"/>
              </a:rPr>
              <a:t>stay</a:t>
            </a:r>
            <a:r>
              <a:rPr lang="sv-SE" sz="2400" dirty="0" smtClean="0">
                <a:latin typeface="HelveticaNeueLT Std"/>
                <a:cs typeface="HelveticaNeueLT Std"/>
              </a:rPr>
              <a:t> </a:t>
            </a:r>
            <a:r>
              <a:rPr lang="sv-SE" sz="2400" dirty="0" err="1" smtClean="0">
                <a:latin typeface="HelveticaNeueLT Std"/>
                <a:cs typeface="HelveticaNeueLT Std"/>
              </a:rPr>
              <a:t>competitive</a:t>
            </a:r>
            <a:r>
              <a:rPr lang="sv-SE" sz="2400" dirty="0" smtClean="0">
                <a:latin typeface="HelveticaNeueLT Std"/>
                <a:cs typeface="HelveticaNeueLT Std"/>
              </a:rPr>
              <a:t/>
            </a:r>
            <a:br>
              <a:rPr lang="sv-SE" sz="2400" dirty="0" smtClean="0">
                <a:latin typeface="HelveticaNeueLT Std"/>
                <a:cs typeface="HelveticaNeueLT Std"/>
              </a:rPr>
            </a:br>
            <a:endParaRPr lang="sv-SE" sz="2400" dirty="0">
              <a:latin typeface="HelveticaNeueLT Std"/>
              <a:cs typeface="HelveticaNeueLT Std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313371" y="2996952"/>
            <a:ext cx="4353993" cy="2383557"/>
          </a:xfrm>
        </p:spPr>
        <p:txBody>
          <a:bodyPr>
            <a:normAutofit/>
          </a:bodyPr>
          <a:lstStyle/>
          <a:p>
            <a:pPr algn="l"/>
            <a:r>
              <a:rPr lang="sv-SE" sz="1600" dirty="0" smtClean="0">
                <a:latin typeface="HelveticaNeueLT Std"/>
                <a:cs typeface="HelveticaNeueLT Std"/>
              </a:rPr>
              <a:t>Max Petzold, Director SND</a:t>
            </a:r>
            <a:endParaRPr lang="sv-SE" sz="1600" dirty="0">
              <a:latin typeface="HelveticaNeueLT Std"/>
              <a:cs typeface="HelveticaNeueLT Std"/>
            </a:endParaRPr>
          </a:p>
        </p:txBody>
      </p:sp>
      <p:pic>
        <p:nvPicPr>
          <p:cNvPr id="4" name="Bildobjekt 3" descr="SND_Webb_Heade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2647" cy="1270000"/>
          </a:xfrm>
          <a:prstGeom prst="rect">
            <a:avLst/>
          </a:prstGeom>
        </p:spPr>
      </p:pic>
      <p:pic>
        <p:nvPicPr>
          <p:cNvPr id="7" name="Bildobjekt 6" descr="LO_GUeng_cen2r294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948532"/>
            <a:ext cx="888330" cy="655467"/>
          </a:xfrm>
          <a:prstGeom prst="rect">
            <a:avLst/>
          </a:prstGeom>
        </p:spPr>
      </p:pic>
      <p:pic>
        <p:nvPicPr>
          <p:cNvPr id="8" name="Bildobjekt 7" descr="SND_Glob_284U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437" y="2506536"/>
            <a:ext cx="4118053" cy="409746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7452320" y="5661248"/>
            <a:ext cx="1440160" cy="10801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54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ND_Webb_Head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2647" cy="1270000"/>
          </a:xfrm>
          <a:prstGeom prst="rect">
            <a:avLst/>
          </a:prstGeom>
        </p:spPr>
      </p:pic>
      <p:pic>
        <p:nvPicPr>
          <p:cNvPr id="7" name="Bildobjekt 6" descr="LO_GUeng_cen2r294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948532"/>
            <a:ext cx="888330" cy="65546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7452320" y="5661248"/>
            <a:ext cx="1440160" cy="10801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latshållare för innehåll 2"/>
          <p:cNvSpPr txBox="1">
            <a:spLocks/>
          </p:cNvSpPr>
          <p:nvPr/>
        </p:nvSpPr>
        <p:spPr bwMode="auto">
          <a:xfrm>
            <a:off x="1143000" y="3048000"/>
            <a:ext cx="6705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rgbClr val="464646"/>
                </a:solidFill>
                <a:latin typeface="Arial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457200" indent="0" algn="ctr" defTabSz="457200" rtl="0" eaLnBrk="1" fontAlgn="base" hangingPunct="1"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914400" indent="0" algn="ctr" defTabSz="457200" rtl="0" eaLnBrk="1" fontAlgn="base" hangingPunct="1">
              <a:spcBef>
                <a:spcPts val="350"/>
              </a:spcBef>
              <a:spcAft>
                <a:spcPct val="0"/>
              </a:spcAft>
              <a:buFont typeface="Lucida Grande" pitchFamily="-8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Swedish National Data Service 2.0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sym typeface="Symbol" panose="05050102010706020507" pitchFamily="18" charset="2"/>
              </a:rPr>
              <a:t></a:t>
            </a:r>
            <a:r>
              <a:rPr kumimoji="0" lang="sv-SE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</a:t>
            </a:r>
            <a:r>
              <a:rPr kumimoji="0" lang="sv-SE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Building</a:t>
            </a:r>
            <a:r>
              <a:rPr kumimoji="0" lang="sv-SE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</a:t>
            </a:r>
            <a:r>
              <a:rPr kumimoji="0" lang="sv-SE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scalable</a:t>
            </a:r>
            <a:r>
              <a:rPr kumimoji="0" lang="sv-SE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</a:t>
            </a:r>
            <a:r>
              <a:rPr kumimoji="0" lang="sv-SE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distributed</a:t>
            </a:r>
            <a:r>
              <a:rPr kumimoji="0" lang="sv-SE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</a:t>
            </a:r>
            <a:r>
              <a:rPr kumimoji="0" lang="sv-SE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capacity</a:t>
            </a:r>
            <a:r>
              <a:rPr kumimoji="0" lang="sv-SE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for the </a:t>
            </a:r>
            <a:r>
              <a:rPr kumimoji="0" lang="sv-SE" sz="18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future</a:t>
            </a:r>
            <a:endParaRPr kumimoji="0" lang="sv-SE" sz="1800" b="0" i="1" u="none" strike="noStrike" kern="1200" cap="none" spc="0" normalizeH="0" baseline="0" noProof="0" dirty="0" smtClean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63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ND_Webb_Heade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2647" cy="1270000"/>
          </a:xfrm>
          <a:prstGeom prst="rect">
            <a:avLst/>
          </a:prstGeom>
        </p:spPr>
      </p:pic>
      <p:pic>
        <p:nvPicPr>
          <p:cNvPr id="7" name="Bildobjekt 6" descr="LO_GUeng_cen2r294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948532"/>
            <a:ext cx="888330" cy="65546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7452320" y="5661248"/>
            <a:ext cx="1440160" cy="10801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ubrik 1"/>
          <p:cNvSpPr txBox="1">
            <a:spLocks/>
          </p:cNvSpPr>
          <p:nvPr/>
        </p:nvSpPr>
        <p:spPr bwMode="auto">
          <a:xfrm>
            <a:off x="467544" y="1518598"/>
            <a:ext cx="670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64646"/>
                </a:solidFill>
                <a:latin typeface="Arial" pitchFamily="34" charset="0"/>
                <a:ea typeface="MS PGothic" panose="020B0600070205080204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464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464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464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464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64646"/>
                </a:solidFill>
                <a:latin typeface="Arial Bold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64646"/>
                </a:solidFill>
                <a:latin typeface="Arial Bold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64646"/>
                </a:solidFill>
                <a:latin typeface="Arial Bold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64646"/>
                </a:solidFill>
                <a:latin typeface="Arial Bold" pitchFamily="-65" charset="0"/>
                <a:ea typeface="ＭＳ Ｐゴシック" pitchFamily="-65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</a:rPr>
              <a:t>Pilot </a:t>
            </a:r>
            <a:r>
              <a:rPr kumimoji="0" lang="sv-S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</a:rPr>
              <a:t>universities</a:t>
            </a:r>
            <a:r>
              <a:rPr kumimoji="0" lang="sv-SE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</a:rPr>
              <a:t> 2016 for </a:t>
            </a:r>
            <a:r>
              <a:rPr kumimoji="0" lang="sv-SE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</a:rPr>
              <a:t>local</a:t>
            </a:r>
            <a:r>
              <a:rPr kumimoji="0" lang="sv-SE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</a:rPr>
              <a:t> support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t</a:t>
            </a:r>
            <a:r>
              <a:rPr lang="sv-SE" dirty="0" smtClean="0"/>
              <a:t>o the researchers:</a:t>
            </a:r>
            <a:endParaRPr kumimoji="0" lang="sv-SE" b="0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</a:endParaRPr>
          </a:p>
        </p:txBody>
      </p:sp>
      <p:sp>
        <p:nvSpPr>
          <p:cNvPr id="8" name="Platshållare för text 2"/>
          <p:cNvSpPr txBox="1">
            <a:spLocks/>
          </p:cNvSpPr>
          <p:nvPr/>
        </p:nvSpPr>
        <p:spPr bwMode="auto">
          <a:xfrm>
            <a:off x="806140" y="2757796"/>
            <a:ext cx="6705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1925" indent="-161925" algn="l" defTabSz="457200" rtl="0" eaLnBrk="1" fontAlgn="base" hangingPunct="1"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464646"/>
                </a:solidFill>
                <a:latin typeface="Arial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447675" indent="-182563" algn="l" defTabSz="457200" rtl="0" eaLnBrk="1" fontAlgn="base" hangingPunct="1"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rgbClr val="464646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714375" indent="-180975" algn="l" defTabSz="457200" rtl="0" eaLnBrk="1" fontAlgn="base" hangingPunct="1">
              <a:spcBef>
                <a:spcPts val="350"/>
              </a:spcBef>
              <a:spcAft>
                <a:spcPct val="0"/>
              </a:spcAft>
              <a:buFont typeface="Lucida Grande" pitchFamily="-84" charset="0"/>
              <a:buChar char="–"/>
              <a:defRPr kern="1200">
                <a:solidFill>
                  <a:srgbClr val="464646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64646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rgbClr val="464646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1925" marR="0" lvl="0" indent="-161925" algn="l" defTabSz="4572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Göteborg University</a:t>
            </a:r>
          </a:p>
          <a:p>
            <a:pPr marL="161925" marR="0" lvl="0" indent="-161925" algn="l" defTabSz="4572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Jönköping University</a:t>
            </a:r>
          </a:p>
          <a:p>
            <a:pPr marL="161925" marR="0" lvl="0" indent="-161925" algn="l" defTabSz="4572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Luleå University </a:t>
            </a:r>
            <a:r>
              <a:rPr kumimoji="0" lang="sv-S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of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</a:t>
            </a:r>
            <a:r>
              <a:rPr kumimoji="0" lang="sv-S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Technology</a:t>
            </a:r>
            <a:endParaRPr kumimoji="0" lang="sv-SE" sz="2000" b="0" i="0" u="none" strike="noStrike" kern="1200" cap="none" spc="0" normalizeH="0" baseline="0" noProof="0" dirty="0" smtClean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  <a:p>
            <a:pPr marL="161925" marR="0" lvl="0" indent="-161925" algn="l" defTabSz="4572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Lund University</a:t>
            </a:r>
          </a:p>
          <a:p>
            <a:pPr marL="161925" marR="0" lvl="0" indent="-161925" algn="l" defTabSz="4572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Malmö University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733" y="0"/>
            <a:ext cx="2966085" cy="6858000"/>
          </a:xfrm>
          <a:prstGeom prst="rect">
            <a:avLst/>
          </a:prstGeom>
          <a:noFill/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092" y="1821692"/>
            <a:ext cx="936104" cy="936104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569" y="5310228"/>
            <a:ext cx="936104" cy="936104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301" y="4327072"/>
            <a:ext cx="936104" cy="936104"/>
          </a:xfrm>
          <a:prstGeom prst="rect">
            <a:avLst/>
          </a:prstGeom>
        </p:spPr>
      </p:pic>
      <p:pic>
        <p:nvPicPr>
          <p:cNvPr id="14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265" y="2318705"/>
            <a:ext cx="465019" cy="567135"/>
          </a:xfrm>
          <a:prstGeom prst="rect">
            <a:avLst/>
          </a:prstGeom>
        </p:spPr>
      </p:pic>
      <p:pic>
        <p:nvPicPr>
          <p:cNvPr id="15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085" y="4738161"/>
            <a:ext cx="465019" cy="5671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017" y="5728980"/>
            <a:ext cx="465019" cy="56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7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ND_Webb_Heade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2647" cy="1270000"/>
          </a:xfrm>
          <a:prstGeom prst="rect">
            <a:avLst/>
          </a:prstGeom>
        </p:spPr>
      </p:pic>
      <p:pic>
        <p:nvPicPr>
          <p:cNvPr id="7" name="Bildobjekt 6" descr="LO_GUeng_cen2r294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948532"/>
            <a:ext cx="888330" cy="65546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7452320" y="5661248"/>
            <a:ext cx="1440160" cy="10801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ubrik 1"/>
          <p:cNvSpPr txBox="1">
            <a:spLocks/>
          </p:cNvSpPr>
          <p:nvPr/>
        </p:nvSpPr>
        <p:spPr bwMode="auto">
          <a:xfrm>
            <a:off x="1143000" y="1412776"/>
            <a:ext cx="670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64646"/>
                </a:solidFill>
                <a:latin typeface="Arial" pitchFamily="34" charset="0"/>
                <a:ea typeface="MS PGothic" panose="020B0600070205080204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464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464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464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464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64646"/>
                </a:solidFill>
                <a:latin typeface="Arial Bold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64646"/>
                </a:solidFill>
                <a:latin typeface="Arial Bold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64646"/>
                </a:solidFill>
                <a:latin typeface="Arial Bold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64646"/>
                </a:solidFill>
                <a:latin typeface="Arial Bold" pitchFamily="-65" charset="0"/>
                <a:ea typeface="ＭＳ Ｐゴシック" pitchFamily="-65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</a:rPr>
              <a:t>Consortium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</a:rPr>
              <a:t> </a:t>
            </a: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</a:rPr>
              <a:t>members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</a:rPr>
              <a:t> in the Research Council </a:t>
            </a: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</a:rPr>
              <a:t>application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</a:rPr>
              <a:t> 2017 and </a:t>
            </a: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</a:rPr>
              <a:t>domain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</a:rPr>
              <a:t> </a:t>
            </a: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</a:rPr>
              <a:t>expertice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</a:endParaRPr>
          </a:p>
        </p:txBody>
      </p:sp>
      <p:sp>
        <p:nvSpPr>
          <p:cNvPr id="10" name="Platshållare för text 2"/>
          <p:cNvSpPr txBox="1">
            <a:spLocks/>
          </p:cNvSpPr>
          <p:nvPr/>
        </p:nvSpPr>
        <p:spPr bwMode="auto">
          <a:xfrm>
            <a:off x="1143000" y="2528896"/>
            <a:ext cx="6705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1925" indent="-161925" algn="l" defTabSz="457200" rtl="0" eaLnBrk="1" fontAlgn="base" hangingPunct="1"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464646"/>
                </a:solidFill>
                <a:latin typeface="Arial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447675" indent="-182563" algn="l" defTabSz="457200" rtl="0" eaLnBrk="1" fontAlgn="base" hangingPunct="1"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rgbClr val="464646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714375" indent="-180975" algn="l" defTabSz="457200" rtl="0" eaLnBrk="1" fontAlgn="base" hangingPunct="1">
              <a:spcBef>
                <a:spcPts val="350"/>
              </a:spcBef>
              <a:spcAft>
                <a:spcPct val="0"/>
              </a:spcAft>
              <a:buFont typeface="Lucida Grande" pitchFamily="-84" charset="0"/>
              <a:buChar char="–"/>
              <a:defRPr kern="1200">
                <a:solidFill>
                  <a:srgbClr val="464646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64646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rgbClr val="464646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1925" marR="0" lvl="0" indent="-161925" algn="l" defTabSz="4572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GU – </a:t>
            </a:r>
            <a:r>
              <a:rPr kumimoji="0" lang="sv-S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humanities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, social </a:t>
            </a:r>
            <a:r>
              <a:rPr kumimoji="0" lang="sv-S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sciences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, public </a:t>
            </a:r>
            <a:r>
              <a:rPr kumimoji="0" lang="sv-S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health</a:t>
            </a:r>
            <a:endParaRPr kumimoji="0" 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  <a:p>
            <a:pPr marL="161925" marR="0" lvl="0" indent="-161925" algn="l" defTabSz="4572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KI – </a:t>
            </a:r>
            <a:r>
              <a:rPr lang="sv-SE" dirty="0" err="1" smtClean="0"/>
              <a:t>medical</a:t>
            </a:r>
            <a:r>
              <a:rPr lang="sv-SE" dirty="0" smtClean="0"/>
              <a:t> research</a:t>
            </a:r>
            <a:endParaRPr kumimoji="0" 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  <a:p>
            <a:pPr marL="161925" marR="0" lvl="0" indent="-161925" algn="l" defTabSz="4572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LU – </a:t>
            </a:r>
            <a:r>
              <a:rPr kumimoji="0" lang="sv-S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interdisciplinary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population-</a:t>
            </a:r>
            <a:r>
              <a:rPr kumimoji="0" lang="sv-S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based</a:t>
            </a:r>
            <a:r>
              <a:rPr kumimoji="0" lang="sv-SE" sz="1800" b="0" i="0" u="none" strike="noStrike" kern="1200" cap="none" spc="0" normalizeH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</a:t>
            </a:r>
            <a:r>
              <a:rPr kumimoji="0" lang="sv-SE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cohorts</a:t>
            </a:r>
            <a:endParaRPr kumimoji="0" 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  <a:p>
            <a:pPr marL="161925" marR="0" lvl="0" indent="-161925" algn="l" defTabSz="4572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SLU – </a:t>
            </a:r>
            <a:r>
              <a:rPr kumimoji="0" lang="sv-SE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environmental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 data</a:t>
            </a:r>
          </a:p>
          <a:p>
            <a:pPr marL="161925" marR="0" lvl="0" indent="-161925" algn="l" defTabSz="4572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SU – spatial data</a:t>
            </a:r>
          </a:p>
          <a:p>
            <a:r>
              <a:rPr lang="sv-SE" dirty="0" err="1"/>
              <a:t>UmU</a:t>
            </a:r>
            <a:r>
              <a:rPr lang="sv-SE" dirty="0"/>
              <a:t> – </a:t>
            </a:r>
            <a:r>
              <a:rPr lang="sv-SE" dirty="0" err="1"/>
              <a:t>registerbased</a:t>
            </a:r>
            <a:r>
              <a:rPr lang="sv-SE" dirty="0"/>
              <a:t> research</a:t>
            </a:r>
          </a:p>
          <a:p>
            <a:pPr marL="161925" marR="0" lvl="0" indent="-161925" algn="l" defTabSz="4572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</a:rPr>
              <a:t>UU – sensitive data</a:t>
            </a:r>
          </a:p>
        </p:txBody>
      </p:sp>
    </p:spTree>
    <p:extLst>
      <p:ext uri="{BB962C8B-B14F-4D97-AF65-F5344CB8AC3E}">
        <p14:creationId xmlns:p14="http://schemas.microsoft.com/office/powerpoint/2010/main" val="556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ND_Webb_Header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2647" cy="1270000"/>
          </a:xfrm>
          <a:prstGeom prst="rect">
            <a:avLst/>
          </a:prstGeom>
        </p:spPr>
      </p:pic>
      <p:pic>
        <p:nvPicPr>
          <p:cNvPr id="7" name="Bildobjekt 6" descr="LO_GUeng_cen2r294C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948532"/>
            <a:ext cx="888330" cy="65546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7452320" y="5661248"/>
            <a:ext cx="1440160" cy="10801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ubrik 1"/>
          <p:cNvSpPr txBox="1">
            <a:spLocks/>
          </p:cNvSpPr>
          <p:nvPr/>
        </p:nvSpPr>
        <p:spPr bwMode="auto">
          <a:xfrm>
            <a:off x="1154796" y="1412776"/>
            <a:ext cx="670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64646"/>
                </a:solidFill>
                <a:latin typeface="Arial" pitchFamily="34" charset="0"/>
                <a:ea typeface="MS PGothic" panose="020B0600070205080204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464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464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464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464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64646"/>
                </a:solidFill>
                <a:latin typeface="Arial Bold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64646"/>
                </a:solidFill>
                <a:latin typeface="Arial Bold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64646"/>
                </a:solidFill>
                <a:latin typeface="Arial Bold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64646"/>
                </a:solidFill>
                <a:latin typeface="Arial Bold" pitchFamily="-65" charset="0"/>
                <a:ea typeface="ＭＳ Ｐゴシック" pitchFamily="-65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</a:rPr>
              <a:t>SND 2.0 </a:t>
            </a: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</a:rPr>
              <a:t>Network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</a:rPr>
              <a:t> – </a:t>
            </a: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</a:rPr>
              <a:t>Distributed</a:t>
            </a:r>
            <a:r>
              <a:rPr kumimoji="0" lang="sv-SE" sz="2400" b="0" i="0" u="none" strike="noStrike" kern="1200" cap="none" spc="0" normalizeH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</a:rPr>
              <a:t> </a:t>
            </a:r>
            <a:r>
              <a:rPr lang="sv-SE" dirty="0" err="1" smtClean="0"/>
              <a:t>domain</a:t>
            </a:r>
            <a:r>
              <a:rPr lang="sv-SE" dirty="0" smtClean="0"/>
              <a:t> </a:t>
            </a:r>
            <a:r>
              <a:rPr lang="sv-SE" dirty="0" err="1" smtClean="0"/>
              <a:t>expertice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</a:rPr>
              <a:t> and </a:t>
            </a: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</a:rPr>
              <a:t>local</a:t>
            </a: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</a:rPr>
              <a:t> support 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</a:endParaRPr>
          </a:p>
        </p:txBody>
      </p:sp>
      <p:sp>
        <p:nvSpPr>
          <p:cNvPr id="9" name="Platshållare för innehåll 4"/>
          <p:cNvSpPr txBox="1">
            <a:spLocks/>
          </p:cNvSpPr>
          <p:nvPr/>
        </p:nvSpPr>
        <p:spPr bwMode="auto">
          <a:xfrm>
            <a:off x="4572000" y="2423891"/>
            <a:ext cx="3672408" cy="418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161925" indent="-161925" algn="l" defTabSz="457200" rtl="0" eaLnBrk="1" fontAlgn="base" hangingPunct="1"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64646"/>
                </a:solidFill>
                <a:latin typeface="Arial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447675" indent="-182563" algn="l" defTabSz="457200" rtl="0" eaLnBrk="1" fontAlgn="base" hangingPunct="1"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64646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714375" indent="-180975" algn="l" defTabSz="457200" rtl="0" eaLnBrk="1" fontAlgn="base" hangingPunct="1">
              <a:spcBef>
                <a:spcPts val="350"/>
              </a:spcBef>
              <a:spcAft>
                <a:spcPct val="0"/>
              </a:spcAft>
              <a:buFont typeface="Lucida Grande" pitchFamily="-84" charset="0"/>
              <a:buChar char="–"/>
              <a:defRPr sz="1600" kern="1200">
                <a:solidFill>
                  <a:srgbClr val="464646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64646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rgbClr val="464646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sv-SE" dirty="0" smtClean="0"/>
              <a:t>Blekinge </a:t>
            </a:r>
            <a:r>
              <a:rPr lang="sv-SE" dirty="0" err="1"/>
              <a:t>Institute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Techonoly</a:t>
            </a:r>
            <a:endParaRPr lang="sv-SE" dirty="0"/>
          </a:p>
          <a:p>
            <a:pPr lvl="0">
              <a:defRPr/>
            </a:pPr>
            <a:r>
              <a:rPr lang="sv-SE" dirty="0" smtClean="0"/>
              <a:t>Chalmers </a:t>
            </a:r>
            <a:r>
              <a:rPr lang="sv-SE" dirty="0"/>
              <a:t>University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Technology</a:t>
            </a:r>
            <a:endParaRPr lang="sv-SE" dirty="0"/>
          </a:p>
          <a:p>
            <a:pPr lvl="0">
              <a:defRPr/>
            </a:pPr>
            <a:r>
              <a:rPr lang="sv-SE" dirty="0" smtClean="0"/>
              <a:t>Dalarna </a:t>
            </a:r>
            <a:r>
              <a:rPr lang="sv-SE" dirty="0"/>
              <a:t>University</a:t>
            </a:r>
          </a:p>
          <a:p>
            <a:pPr lvl="0">
              <a:defRPr/>
            </a:pPr>
            <a:r>
              <a:rPr lang="sv-SE" dirty="0" smtClean="0"/>
              <a:t>Halmstad </a:t>
            </a:r>
            <a:r>
              <a:rPr lang="sv-SE" dirty="0"/>
              <a:t>University</a:t>
            </a:r>
          </a:p>
          <a:p>
            <a:pPr lvl="0">
              <a:defRPr/>
            </a:pPr>
            <a:r>
              <a:rPr lang="sv-SE" dirty="0" smtClean="0"/>
              <a:t>Jönköping </a:t>
            </a:r>
            <a:r>
              <a:rPr lang="sv-SE" dirty="0"/>
              <a:t>University</a:t>
            </a:r>
          </a:p>
          <a:p>
            <a:pPr lvl="0">
              <a:defRPr/>
            </a:pPr>
            <a:r>
              <a:rPr lang="sv-SE" dirty="0" smtClean="0"/>
              <a:t>KTH </a:t>
            </a:r>
            <a:r>
              <a:rPr lang="sv-SE" dirty="0"/>
              <a:t>Royal </a:t>
            </a:r>
            <a:r>
              <a:rPr lang="sv-SE" dirty="0" err="1"/>
              <a:t>Institute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Technology</a:t>
            </a:r>
            <a:endParaRPr lang="sv-SE" dirty="0"/>
          </a:p>
          <a:p>
            <a:pPr lvl="0">
              <a:defRPr/>
            </a:pPr>
            <a:r>
              <a:rPr lang="sv-SE" dirty="0" smtClean="0"/>
              <a:t>Linköping University</a:t>
            </a:r>
          </a:p>
          <a:p>
            <a:pPr lvl="0">
              <a:defRPr/>
            </a:pPr>
            <a:r>
              <a:rPr lang="sv-SE" dirty="0" err="1" smtClean="0"/>
              <a:t>Linnaeus</a:t>
            </a:r>
            <a:r>
              <a:rPr lang="sv-SE" dirty="0" smtClean="0"/>
              <a:t> University</a:t>
            </a:r>
            <a:endParaRPr lang="sv-SE" dirty="0"/>
          </a:p>
          <a:p>
            <a:pPr lvl="0">
              <a:defRPr/>
            </a:pPr>
            <a:r>
              <a:rPr lang="sv-SE" dirty="0" smtClean="0"/>
              <a:t>Luleå </a:t>
            </a:r>
            <a:r>
              <a:rPr lang="sv-SE" dirty="0"/>
              <a:t>University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Technology</a:t>
            </a:r>
            <a:endParaRPr lang="sv-SE" dirty="0"/>
          </a:p>
          <a:p>
            <a:pPr lvl="0">
              <a:defRPr/>
            </a:pPr>
            <a:r>
              <a:rPr lang="sv-SE" dirty="0" smtClean="0"/>
              <a:t>Malmö </a:t>
            </a:r>
            <a:r>
              <a:rPr lang="sv-SE" dirty="0"/>
              <a:t>University</a:t>
            </a:r>
          </a:p>
          <a:p>
            <a:pPr lvl="0">
              <a:defRPr/>
            </a:pPr>
            <a:r>
              <a:rPr lang="sv-SE" dirty="0" smtClean="0"/>
              <a:t>Mid </a:t>
            </a:r>
            <a:r>
              <a:rPr lang="sv-SE" dirty="0"/>
              <a:t>Sweden University</a:t>
            </a:r>
          </a:p>
          <a:p>
            <a:pPr lvl="0">
              <a:defRPr/>
            </a:pPr>
            <a:r>
              <a:rPr lang="sv-SE" dirty="0" smtClean="0"/>
              <a:t>Mälardalen </a:t>
            </a:r>
            <a:r>
              <a:rPr lang="sv-SE" dirty="0"/>
              <a:t>University</a:t>
            </a:r>
          </a:p>
          <a:p>
            <a:pPr lvl="0">
              <a:defRPr/>
            </a:pPr>
            <a:r>
              <a:rPr lang="sv-SE" dirty="0" smtClean="0"/>
              <a:t>University </a:t>
            </a:r>
            <a:r>
              <a:rPr lang="sv-SE" dirty="0" err="1"/>
              <a:t>of</a:t>
            </a:r>
            <a:r>
              <a:rPr lang="sv-SE" dirty="0"/>
              <a:t> Borås</a:t>
            </a:r>
          </a:p>
          <a:p>
            <a:pPr lvl="0">
              <a:defRPr/>
            </a:pPr>
            <a:r>
              <a:rPr lang="sv-SE" dirty="0" smtClean="0"/>
              <a:t>University </a:t>
            </a:r>
            <a:r>
              <a:rPr lang="sv-SE" dirty="0" err="1"/>
              <a:t>of</a:t>
            </a:r>
            <a:r>
              <a:rPr lang="sv-SE" dirty="0"/>
              <a:t> Gävle</a:t>
            </a:r>
          </a:p>
          <a:p>
            <a:pPr lvl="0">
              <a:defRPr/>
            </a:pPr>
            <a:r>
              <a:rPr lang="sv-SE" dirty="0" smtClean="0"/>
              <a:t>University </a:t>
            </a:r>
            <a:r>
              <a:rPr lang="sv-SE" dirty="0" err="1"/>
              <a:t>of</a:t>
            </a:r>
            <a:r>
              <a:rPr lang="sv-SE" dirty="0"/>
              <a:t> Skövde</a:t>
            </a:r>
          </a:p>
          <a:p>
            <a:pPr lvl="0">
              <a:defRPr/>
            </a:pPr>
            <a:r>
              <a:rPr lang="sv-SE" dirty="0" smtClean="0"/>
              <a:t>University </a:t>
            </a:r>
            <a:r>
              <a:rPr lang="sv-SE" dirty="0"/>
              <a:t>West</a:t>
            </a:r>
          </a:p>
          <a:p>
            <a:pPr lvl="0">
              <a:defRPr/>
            </a:pPr>
            <a:r>
              <a:rPr lang="sv-SE" dirty="0" smtClean="0"/>
              <a:t>Örebro </a:t>
            </a:r>
            <a:r>
              <a:rPr lang="sv-SE" dirty="0"/>
              <a:t>University</a:t>
            </a:r>
          </a:p>
        </p:txBody>
      </p:sp>
      <p:sp>
        <p:nvSpPr>
          <p:cNvPr id="10" name="Platshållare för innehåll 4"/>
          <p:cNvSpPr txBox="1">
            <a:spLocks/>
          </p:cNvSpPr>
          <p:nvPr/>
        </p:nvSpPr>
        <p:spPr bwMode="auto">
          <a:xfrm>
            <a:off x="1262046" y="2427261"/>
            <a:ext cx="327660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61925" indent="-161925" algn="l" defTabSz="457200" rtl="0" eaLnBrk="1" fontAlgn="base" hangingPunct="1"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64646"/>
                </a:solidFill>
                <a:latin typeface="Arial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447675" indent="-182563" algn="l" defTabSz="457200" rtl="0" eaLnBrk="1" fontAlgn="base" hangingPunct="1"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64646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714375" indent="-180975" algn="l" defTabSz="457200" rtl="0" eaLnBrk="1" fontAlgn="base" hangingPunct="1">
              <a:spcBef>
                <a:spcPts val="350"/>
              </a:spcBef>
              <a:spcAft>
                <a:spcPct val="0"/>
              </a:spcAft>
              <a:buFont typeface="Lucida Grande" pitchFamily="-84" charset="0"/>
              <a:buChar char="–"/>
              <a:defRPr sz="1600" kern="1200">
                <a:solidFill>
                  <a:srgbClr val="464646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64646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rgbClr val="464646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sv-SE" dirty="0" err="1">
                <a:cs typeface="Arial"/>
              </a:rPr>
              <a:t>Consortium</a:t>
            </a:r>
            <a:r>
              <a:rPr lang="sv-SE" dirty="0">
                <a:cs typeface="Arial"/>
              </a:rPr>
              <a:t>:</a:t>
            </a:r>
          </a:p>
          <a:p>
            <a:pPr lvl="0">
              <a:defRPr/>
            </a:pPr>
            <a:r>
              <a:rPr lang="sv-SE" dirty="0">
                <a:cs typeface="Arial"/>
              </a:rPr>
              <a:t>Göteborg University</a:t>
            </a:r>
          </a:p>
          <a:p>
            <a:pPr lvl="0">
              <a:defRPr/>
            </a:pPr>
            <a:r>
              <a:rPr lang="sv-SE" dirty="0">
                <a:cs typeface="Arial"/>
              </a:rPr>
              <a:t>Karolinska Institutet</a:t>
            </a:r>
          </a:p>
          <a:p>
            <a:pPr lvl="0">
              <a:defRPr/>
            </a:pPr>
            <a:r>
              <a:rPr lang="sv-SE" dirty="0">
                <a:cs typeface="Arial"/>
              </a:rPr>
              <a:t>Lund University</a:t>
            </a:r>
          </a:p>
          <a:p>
            <a:pPr lvl="0">
              <a:defRPr/>
            </a:pPr>
            <a:r>
              <a:rPr lang="sv-SE" dirty="0">
                <a:cs typeface="Arial"/>
              </a:rPr>
              <a:t>Stockholm University</a:t>
            </a:r>
          </a:p>
          <a:p>
            <a:pPr lvl="0">
              <a:defRPr/>
            </a:pPr>
            <a:r>
              <a:rPr lang="sv-SE" dirty="0">
                <a:cs typeface="Arial"/>
              </a:rPr>
              <a:t>Swedish University </a:t>
            </a:r>
            <a:r>
              <a:rPr lang="sv-SE" dirty="0" err="1">
                <a:cs typeface="Arial"/>
              </a:rPr>
              <a:t>of</a:t>
            </a:r>
            <a:r>
              <a:rPr lang="sv-SE" dirty="0">
                <a:cs typeface="Arial"/>
              </a:rPr>
              <a:t> Agricultural Science</a:t>
            </a:r>
          </a:p>
          <a:p>
            <a:pPr lvl="0">
              <a:defRPr/>
            </a:pPr>
            <a:r>
              <a:rPr lang="sv-SE" dirty="0">
                <a:cs typeface="Arial"/>
              </a:rPr>
              <a:t>Umeå University</a:t>
            </a:r>
          </a:p>
          <a:p>
            <a:pPr lvl="0">
              <a:defRPr/>
            </a:pPr>
            <a:r>
              <a:rPr lang="sv-SE" dirty="0">
                <a:cs typeface="Arial"/>
              </a:rPr>
              <a:t>Uppsala University</a:t>
            </a:r>
          </a:p>
          <a:p>
            <a:pPr marL="161925" marR="0" lvl="0" indent="-161925" algn="l" defTabSz="4572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58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SND_Webb_Head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2647" cy="1270000"/>
          </a:xfrm>
          <a:prstGeom prst="rect">
            <a:avLst/>
          </a:prstGeom>
        </p:spPr>
      </p:pic>
      <p:pic>
        <p:nvPicPr>
          <p:cNvPr id="7" name="Bildobjekt 6" descr="LO_GUeng_cen2r294C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948532"/>
            <a:ext cx="888330" cy="65546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7452320" y="5661248"/>
            <a:ext cx="1440160" cy="10801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ubrik 1"/>
          <p:cNvSpPr txBox="1">
            <a:spLocks/>
          </p:cNvSpPr>
          <p:nvPr/>
        </p:nvSpPr>
        <p:spPr bwMode="auto">
          <a:xfrm>
            <a:off x="1154796" y="1412776"/>
            <a:ext cx="6705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464646"/>
                </a:solidFill>
                <a:latin typeface="Arial" pitchFamily="34" charset="0"/>
                <a:ea typeface="MS PGothic" panose="020B0600070205080204" pitchFamily="34" charset="-128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464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464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464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464646"/>
                </a:solidFill>
                <a:latin typeface="Arial" charset="0"/>
                <a:ea typeface="MS PGothic" panose="020B0600070205080204" pitchFamily="34" charset="-128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64646"/>
                </a:solidFill>
                <a:latin typeface="Arial Bold" pitchFamily="-65" charset="0"/>
                <a:ea typeface="ＭＳ Ｐゴシック" pitchFamily="-65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64646"/>
                </a:solidFill>
                <a:latin typeface="Arial Bold" pitchFamily="-65" charset="0"/>
                <a:ea typeface="ＭＳ Ｐゴシック" pitchFamily="-65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64646"/>
                </a:solidFill>
                <a:latin typeface="Arial Bold" pitchFamily="-65" charset="0"/>
                <a:ea typeface="ＭＳ Ｐゴシック" pitchFamily="-65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464646"/>
                </a:solidFill>
                <a:latin typeface="Arial Bold" pitchFamily="-65" charset="0"/>
                <a:ea typeface="ＭＳ Ｐゴシック" pitchFamily="-65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</a:rPr>
              <a:t>National Research Data </a:t>
            </a: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64646"/>
                </a:solidFill>
                <a:effectLst/>
                <a:uLnTx/>
                <a:uFillTx/>
                <a:latin typeface="Arial" pitchFamily="34" charset="0"/>
                <a:ea typeface="MS PGothic" panose="020B0600070205080204" pitchFamily="34" charset="-128"/>
              </a:rPr>
              <a:t>Storage</a:t>
            </a:r>
            <a:endParaRPr kumimoji="0" lang="sv-SE" sz="2400" b="0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 pitchFamily="34" charset="0"/>
              <a:ea typeface="MS PGothic" panose="020B0600070205080204" pitchFamily="34" charset="-128"/>
            </a:endParaRPr>
          </a:p>
        </p:txBody>
      </p:sp>
      <p:sp>
        <p:nvSpPr>
          <p:cNvPr id="10" name="Platshållare för innehåll 4"/>
          <p:cNvSpPr txBox="1">
            <a:spLocks/>
          </p:cNvSpPr>
          <p:nvPr/>
        </p:nvSpPr>
        <p:spPr bwMode="auto">
          <a:xfrm>
            <a:off x="1403648" y="2546152"/>
            <a:ext cx="327660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61925" indent="-161925" algn="l" defTabSz="457200" rtl="0" eaLnBrk="1" fontAlgn="base" hangingPunct="1"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464646"/>
                </a:solidFill>
                <a:latin typeface="Arial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447675" indent="-182563" algn="l" defTabSz="457200" rtl="0" eaLnBrk="1" fontAlgn="base" hangingPunct="1">
              <a:spcBef>
                <a:spcPts val="35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64646"/>
                </a:solidFill>
                <a:latin typeface="Arial"/>
                <a:ea typeface="MS PGothic" panose="020B0600070205080204" pitchFamily="34" charset="-128"/>
                <a:cs typeface="Arial"/>
              </a:defRPr>
            </a:lvl2pPr>
            <a:lvl3pPr marL="714375" indent="-180975" algn="l" defTabSz="457200" rtl="0" eaLnBrk="1" fontAlgn="base" hangingPunct="1">
              <a:spcBef>
                <a:spcPts val="350"/>
              </a:spcBef>
              <a:spcAft>
                <a:spcPct val="0"/>
              </a:spcAft>
              <a:buFont typeface="Lucida Grande" pitchFamily="-84" charset="0"/>
              <a:buChar char="–"/>
              <a:defRPr sz="1600" kern="1200">
                <a:solidFill>
                  <a:srgbClr val="464646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464646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rgbClr val="464646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1925" marR="0" lvl="0" indent="-161925" algn="l" defTabSz="457200" rtl="0" eaLnBrk="1" fontAlgn="base" latinLnBrk="0" hangingPunct="1">
              <a:lnSpc>
                <a:spcPct val="100000"/>
              </a:lnSpc>
              <a:spcBef>
                <a:spcPts val="3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srgbClr val="464646"/>
              </a:solidFill>
              <a:effectLst/>
              <a:uLnTx/>
              <a:uFillTx/>
              <a:latin typeface="Arial"/>
              <a:ea typeface="MS PGothic" panose="020B0600070205080204" pitchFamily="34" charset="-128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43000" y="2286000"/>
            <a:ext cx="6705600" cy="3840163"/>
          </a:xfrm>
        </p:spPr>
        <p:txBody>
          <a:bodyPr>
            <a:normAutofit/>
          </a:bodyPr>
          <a:lstStyle/>
          <a:p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SND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stores data at EUDAT (SNIC/PDC/KTH)</a:t>
            </a:r>
          </a:p>
          <a:p>
            <a:endParaRPr lang="sv-SE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larger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tomorrow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SciLifeLab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MAX IV, SNIC, EISCAT, SND etc.</a:t>
            </a:r>
          </a:p>
          <a:p>
            <a:endParaRPr lang="sv-S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SUNET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initiates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identifying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interested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partner and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requested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services</a:t>
            </a:r>
            <a:r>
              <a:rPr lang="sv-SE" sz="15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sv-SE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super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data sets as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as sensitive personal data.</a:t>
            </a:r>
          </a:p>
          <a:p>
            <a:endParaRPr lang="sv-SE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SUNET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build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and SND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serve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expertice</a:t>
            </a:r>
            <a:r>
              <a:rPr lang="sv-SE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11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sv-SE" dirty="0" err="1" smtClean="0"/>
              <a:t>Prediction</a:t>
            </a:r>
            <a:r>
              <a:rPr lang="sv-SE" dirty="0" smtClean="0"/>
              <a:t> SND 3.0</a:t>
            </a:r>
            <a:endParaRPr lang="sv-SE" dirty="0"/>
          </a:p>
        </p:txBody>
      </p:sp>
      <p:sp>
        <p:nvSpPr>
          <p:cNvPr id="4" name="Rektangel med rundade hörn 3"/>
          <p:cNvSpPr/>
          <p:nvPr/>
        </p:nvSpPr>
        <p:spPr>
          <a:xfrm>
            <a:off x="247337" y="3128260"/>
            <a:ext cx="2731958" cy="1247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E-system for data management from initiation to end </a:t>
            </a:r>
            <a:r>
              <a:rPr lang="sv-SE" dirty="0" err="1" smtClean="0"/>
              <a:t>of</a:t>
            </a:r>
            <a:r>
              <a:rPr lang="sv-SE" dirty="0" smtClean="0"/>
              <a:t> a </a:t>
            </a:r>
            <a:r>
              <a:rPr lang="sv-SE" dirty="0" err="1" smtClean="0"/>
              <a:t>project</a:t>
            </a:r>
            <a:endParaRPr lang="sv-SE" dirty="0"/>
          </a:p>
        </p:txBody>
      </p:sp>
      <p:sp>
        <p:nvSpPr>
          <p:cNvPr id="5" name="Rektangel med rundade hörn 4"/>
          <p:cNvSpPr/>
          <p:nvPr/>
        </p:nvSpPr>
        <p:spPr>
          <a:xfrm>
            <a:off x="3267855" y="3128260"/>
            <a:ext cx="2731958" cy="1247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E-</a:t>
            </a:r>
            <a:r>
              <a:rPr lang="sv-SE" dirty="0" err="1" smtClean="0"/>
              <a:t>archive</a:t>
            </a:r>
            <a:r>
              <a:rPr lang="sv-SE" dirty="0" smtClean="0"/>
              <a:t> (</a:t>
            </a:r>
            <a:r>
              <a:rPr lang="sv-SE" dirty="0" err="1" smtClean="0"/>
              <a:t>local</a:t>
            </a:r>
            <a:r>
              <a:rPr lang="sv-SE" dirty="0" smtClean="0"/>
              <a:t>, SSC)</a:t>
            </a:r>
            <a:endParaRPr lang="sv-SE" dirty="0"/>
          </a:p>
        </p:txBody>
      </p:sp>
      <p:sp>
        <p:nvSpPr>
          <p:cNvPr id="6" name="Rektangel med rundade hörn 5"/>
          <p:cNvSpPr/>
          <p:nvPr/>
        </p:nvSpPr>
        <p:spPr>
          <a:xfrm>
            <a:off x="6288373" y="3128260"/>
            <a:ext cx="2731958" cy="12479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SND – Dissemination via Swedish Research Data Portal</a:t>
            </a:r>
            <a:endParaRPr lang="sv-SE" dirty="0"/>
          </a:p>
        </p:txBody>
      </p:sp>
      <p:sp>
        <p:nvSpPr>
          <p:cNvPr id="7" name="Rektangel med rundade hörn 6"/>
          <p:cNvSpPr/>
          <p:nvPr/>
        </p:nvSpPr>
        <p:spPr>
          <a:xfrm>
            <a:off x="1328503" y="4837139"/>
            <a:ext cx="6486994" cy="7082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Support to </a:t>
            </a:r>
            <a:r>
              <a:rPr lang="sv-SE" dirty="0" err="1" smtClean="0"/>
              <a:t>local</a:t>
            </a:r>
            <a:r>
              <a:rPr lang="sv-SE" dirty="0" smtClean="0"/>
              <a:t> DAU and research </a:t>
            </a:r>
            <a:r>
              <a:rPr lang="sv-SE" dirty="0" err="1" smtClean="0"/>
              <a:t>society</a:t>
            </a:r>
            <a:r>
              <a:rPr lang="sv-SE" dirty="0" smtClean="0"/>
              <a:t>, meta data standard </a:t>
            </a:r>
            <a:r>
              <a:rPr lang="sv-SE" dirty="0" err="1" smtClean="0"/>
              <a:t>development</a:t>
            </a:r>
            <a:r>
              <a:rPr lang="sv-SE" dirty="0" smtClean="0"/>
              <a:t>, data dissemination services</a:t>
            </a:r>
            <a:endParaRPr lang="sv-SE" dirty="0"/>
          </a:p>
        </p:txBody>
      </p:sp>
      <p:cxnSp>
        <p:nvCxnSpPr>
          <p:cNvPr id="15" name="Rak pilkoppling 14"/>
          <p:cNvCxnSpPr/>
          <p:nvPr/>
        </p:nvCxnSpPr>
        <p:spPr>
          <a:xfrm>
            <a:off x="2979295" y="3720108"/>
            <a:ext cx="281066" cy="3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pilkoppling 16"/>
          <p:cNvCxnSpPr/>
          <p:nvPr/>
        </p:nvCxnSpPr>
        <p:spPr>
          <a:xfrm>
            <a:off x="6018550" y="3752225"/>
            <a:ext cx="281066" cy="3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k pilkoppling 7"/>
          <p:cNvCxnSpPr/>
          <p:nvPr/>
        </p:nvCxnSpPr>
        <p:spPr>
          <a:xfrm flipV="1">
            <a:off x="1805152" y="4590900"/>
            <a:ext cx="5368159" cy="3153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med rundade hörn 9"/>
          <p:cNvSpPr/>
          <p:nvPr/>
        </p:nvSpPr>
        <p:spPr>
          <a:xfrm>
            <a:off x="1327449" y="5834453"/>
            <a:ext cx="6486994" cy="386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Joint </a:t>
            </a:r>
            <a:r>
              <a:rPr lang="sv-SE" dirty="0" err="1" smtClean="0"/>
              <a:t>storage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09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 txBox="1">
            <a:spLocks/>
          </p:cNvSpPr>
          <p:nvPr/>
        </p:nvSpPr>
        <p:spPr>
          <a:xfrm>
            <a:off x="1005249" y="2203056"/>
            <a:ext cx="4786571" cy="2881532"/>
          </a:xfrm>
          <a:prstGeom prst="rect">
            <a:avLst/>
          </a:prstGeom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>
            <a:defPPr>
              <a:defRPr lang="sv-SE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257175" indent="-257175" algn="l" defTabSz="342900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Arial" panose="020B0604020202020204" pitchFamily="34" charset="0"/>
              </a:rPr>
              <a:t>Uppdrag att bevara forskningsmaterial och </a:t>
            </a:r>
            <a:br>
              <a:rPr lang="sv-SE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Arial" panose="020B0604020202020204" pitchFamily="34" charset="0"/>
              </a:rPr>
            </a:br>
            <a:r>
              <a:rPr lang="sv-SE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Arial" panose="020B0604020202020204" pitchFamily="34" charset="0"/>
              </a:rPr>
              <a:t>att göra detta användbart, sökbart, och </a:t>
            </a:r>
            <a:br>
              <a:rPr lang="sv-SE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Arial" panose="020B0604020202020204" pitchFamily="34" charset="0"/>
              </a:rPr>
            </a:br>
            <a:r>
              <a:rPr lang="sv-SE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Arial" panose="020B0604020202020204" pitchFamily="34" charset="0"/>
              </a:rPr>
              <a:t>tillgängligt (</a:t>
            </a:r>
            <a:r>
              <a:rPr lang="sv-SE" sz="1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Arial" panose="020B0604020202020204" pitchFamily="34" charset="0"/>
              </a:rPr>
              <a:t>datarkiv</a:t>
            </a:r>
            <a:r>
              <a:rPr lang="sv-SE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Arial" panose="020B0604020202020204" pitchFamily="34" charset="0"/>
              </a:rPr>
              <a:t>/</a:t>
            </a:r>
            <a:r>
              <a:rPr lang="sv-SE" sz="18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Arial" panose="020B0604020202020204" pitchFamily="34" charset="0"/>
              </a:rPr>
              <a:t>datarepositorium</a:t>
            </a:r>
            <a:r>
              <a:rPr lang="sv-SE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Arial" panose="020B0604020202020204" pitchFamily="34" charset="0"/>
              </a:rPr>
              <a:t>)</a:t>
            </a:r>
          </a:p>
          <a:p>
            <a:pPr algn="l" defTabSz="342900"/>
            <a:endParaRPr lang="sv-SE" sz="18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cs typeface="Arial" panose="020B0604020202020204" pitchFamily="34" charset="0"/>
            </a:endParaRPr>
          </a:p>
          <a:p>
            <a:pPr marL="257175" indent="-257175" algn="l" defTabSz="342900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Arial" panose="020B0604020202020204" pitchFamily="34" charset="0"/>
              </a:rPr>
              <a:t>Samlar och delar både data och metadata, </a:t>
            </a:r>
            <a:br>
              <a:rPr lang="sv-SE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Arial" panose="020B0604020202020204" pitchFamily="34" charset="0"/>
              </a:rPr>
            </a:br>
            <a:r>
              <a:rPr lang="sv-SE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Arial" panose="020B0604020202020204" pitchFamily="34" charset="0"/>
              </a:rPr>
              <a:t>men också information om datatyper, </a:t>
            </a:r>
            <a:br>
              <a:rPr lang="sv-SE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Arial" panose="020B0604020202020204" pitchFamily="34" charset="0"/>
              </a:rPr>
            </a:br>
            <a:r>
              <a:rPr lang="sv-SE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Arial" panose="020B0604020202020204" pitchFamily="34" charset="0"/>
              </a:rPr>
              <a:t>filformat mm.</a:t>
            </a:r>
            <a:br>
              <a:rPr lang="sv-SE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Arial" panose="020B0604020202020204" pitchFamily="34" charset="0"/>
              </a:rPr>
            </a:br>
            <a:endParaRPr lang="sv-SE" sz="18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cs typeface="Arial" panose="020B0604020202020204" pitchFamily="34" charset="0"/>
            </a:endParaRPr>
          </a:p>
          <a:p>
            <a:pPr marL="257175" indent="-257175" algn="l" defTabSz="342900"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Arial" panose="020B0604020202020204" pitchFamily="34" charset="0"/>
              </a:rPr>
              <a:t>Bidrar till den teknologiska utvecklingen av </a:t>
            </a:r>
            <a:br>
              <a:rPr lang="sv-SE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Arial" panose="020B0604020202020204" pitchFamily="34" charset="0"/>
              </a:rPr>
            </a:br>
            <a:r>
              <a:rPr lang="sv-SE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Arial" panose="020B0604020202020204" pitchFamily="34" charset="0"/>
              </a:rPr>
              <a:t>standarder, metoder och verktyg för </a:t>
            </a:r>
            <a:br>
              <a:rPr lang="sv-SE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Arial" panose="020B0604020202020204" pitchFamily="34" charset="0"/>
              </a:rPr>
            </a:br>
            <a:r>
              <a:rPr lang="sv-SE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/>
                <a:cs typeface="Arial" panose="020B0604020202020204" pitchFamily="34" charset="0"/>
              </a:rPr>
              <a:t>dokumentering och tillgängliggörande av data</a:t>
            </a:r>
          </a:p>
          <a:p>
            <a:pPr marL="257175" indent="-257175" algn="l" defTabSz="342900">
              <a:buFont typeface="Arial" panose="020B0604020202020204" pitchFamily="34" charset="0"/>
              <a:buChar char="•"/>
            </a:pPr>
            <a:endParaRPr lang="sv-SE" sz="18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cs typeface="Arial" panose="020B0604020202020204" pitchFamily="34" charset="0"/>
            </a:endParaRPr>
          </a:p>
          <a:p>
            <a:pPr algn="l" defTabSz="342900"/>
            <a:endParaRPr lang="sv-SE" sz="18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cs typeface="Arial" panose="020B0604020202020204" pitchFamily="34" charset="0"/>
            </a:endParaRPr>
          </a:p>
          <a:p>
            <a:pPr algn="l" defTabSz="342900"/>
            <a:endParaRPr lang="sv-SE" sz="18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  <a:cs typeface="Arial" panose="020B0604020202020204" pitchFamily="34" charset="0"/>
            </a:endParaRPr>
          </a:p>
          <a:p>
            <a:pPr algn="l" defTabSz="342900"/>
            <a:endParaRPr lang="sv-SE" sz="18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  <a:p>
            <a:pPr algn="l" defTabSz="342900"/>
            <a:endParaRPr lang="sv-SE" sz="1800" dirty="0">
              <a:solidFill>
                <a:prstClr val="black">
                  <a:lumMod val="85000"/>
                  <a:lumOff val="15000"/>
                </a:prstClr>
              </a:solidFill>
              <a:latin typeface="Calibri"/>
            </a:endParaRPr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1007269" y="1160528"/>
            <a:ext cx="6917198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42900" fontAlgn="auto">
              <a:spcAft>
                <a:spcPts val="0"/>
              </a:spcAft>
            </a:pPr>
            <a:r>
              <a:rPr lang="sv-SE" sz="2100" dirty="0">
                <a:solidFill>
                  <a:srgbClr val="4E84B8"/>
                </a:solidFill>
                <a:latin typeface="Calibri"/>
                <a:cs typeface="Arial" panose="020B0604020202020204" pitchFamily="34" charset="0"/>
              </a:rPr>
              <a:t>Svensk Nationell Datatjänst</a:t>
            </a:r>
          </a:p>
        </p:txBody>
      </p:sp>
      <p:sp>
        <p:nvSpPr>
          <p:cNvPr id="6" name="Rektangel 6"/>
          <p:cNvSpPr/>
          <p:nvPr/>
        </p:nvSpPr>
        <p:spPr>
          <a:xfrm>
            <a:off x="3877" y="857275"/>
            <a:ext cx="9140123" cy="104361"/>
          </a:xfrm>
          <a:prstGeom prst="rect">
            <a:avLst/>
          </a:prstGeom>
          <a:solidFill>
            <a:srgbClr val="6499CA"/>
          </a:solidFill>
          <a:ln>
            <a:noFill/>
          </a:ln>
          <a:effectLst>
            <a:outerShdw blurRad="40000" dist="23000" dir="5400000" rotWithShape="0">
              <a:schemeClr val="accent1">
                <a:lumMod val="20000"/>
                <a:lumOff val="80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sv-SE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Bildobjekt 6" descr="SND_Glob_284U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816" y="828294"/>
            <a:ext cx="918476" cy="913884"/>
          </a:xfrm>
          <a:prstGeom prst="rect">
            <a:avLst/>
          </a:prstGeom>
        </p:spPr>
      </p:pic>
      <p:pic>
        <p:nvPicPr>
          <p:cNvPr id="8" name="Bildobjekt 7" descr="SND_Figur-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15" y="2070539"/>
            <a:ext cx="1220881" cy="265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8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SND 1.0</a:t>
            </a:r>
            <a:endParaRPr lang="sv-SE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857250"/>
            <a:ext cx="15240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Current</a:t>
            </a:r>
            <a:r>
              <a:rPr lang="sv-SE" dirty="0" smtClean="0"/>
              <a:t> trends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280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72226" y="512676"/>
            <a:ext cx="11430000" cy="6429375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-684584" y="980728"/>
            <a:ext cx="1782198" cy="42664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5976156" y="2888940"/>
            <a:ext cx="2430270" cy="42664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785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812" y="228600"/>
            <a:ext cx="681037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8792"/>
            <a:ext cx="5019675" cy="200977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323980"/>
            <a:ext cx="5808075" cy="28224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975" y="5517232"/>
            <a:ext cx="6122025" cy="11536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8787" y="332656"/>
            <a:ext cx="3567890" cy="266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0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88640"/>
            <a:ext cx="5826600" cy="6264696"/>
          </a:xfrm>
          <a:prstGeom prst="rect">
            <a:avLst/>
          </a:prstGeom>
        </p:spPr>
      </p:pic>
      <p:sp>
        <p:nvSpPr>
          <p:cNvPr id="6" name="Bildtext 1 5"/>
          <p:cNvSpPr/>
          <p:nvPr/>
        </p:nvSpPr>
        <p:spPr>
          <a:xfrm>
            <a:off x="179512" y="3783996"/>
            <a:ext cx="3743537" cy="1181100"/>
          </a:xfrm>
          <a:prstGeom prst="borderCallout1">
            <a:avLst>
              <a:gd name="adj1" fmla="val 181178"/>
              <a:gd name="adj2" fmla="val 84313"/>
              <a:gd name="adj3" fmla="val 98038"/>
              <a:gd name="adj4" fmla="val 5013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24" y="3783996"/>
            <a:ext cx="37433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93" y="2225000"/>
            <a:ext cx="7904813" cy="24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ny_eng_mall_161214.potx" id="{56716464-0106-44D5-B4DE-85485397A325}" vid="{1148C907-022A-49BB-8CDB-8A4B0D14CEE2}"/>
    </a:ext>
  </a:extLst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PP_SND</Template>
  <TotalTime>11331</TotalTime>
  <Words>410</Words>
  <Application>Microsoft Office PowerPoint</Application>
  <PresentationFormat>Bildspel på skärmen (4:3)</PresentationFormat>
  <Paragraphs>89</Paragraphs>
  <Slides>15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11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15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HelveticaNeueLT Std</vt:lpstr>
      <vt:lpstr>Liberation Sans</vt:lpstr>
      <vt:lpstr>Liberation Serif</vt:lpstr>
      <vt:lpstr>Lohit Devanagari</vt:lpstr>
      <vt:lpstr>StarSymbol</vt:lpstr>
      <vt:lpstr>Symbol</vt:lpstr>
      <vt:lpstr>Tahoma</vt:lpstr>
      <vt:lpstr>Default</vt:lpstr>
      <vt:lpstr>Office-tema</vt:lpstr>
      <vt:lpstr>1_Office-tema</vt:lpstr>
      <vt:lpstr>Sharing Research Data – how to stay competitive </vt:lpstr>
      <vt:lpstr>PowerPoint-presentation</vt:lpstr>
      <vt:lpstr>SND 1.0</vt:lpstr>
      <vt:lpstr>Current trends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Prediction SND 3.0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Forskningsdata</dc:title>
  <dc:creator>Sofia Arvidsson</dc:creator>
  <cp:keywords>Forskningsdata, SND, RDM, Datahantering, Open Access</cp:keywords>
  <dc:description>Skapad i MS PPT 2003</dc:description>
  <cp:lastModifiedBy>Max Petzold</cp:lastModifiedBy>
  <cp:revision>951</cp:revision>
  <cp:lastPrinted>2017-02-01T11:27:14Z</cp:lastPrinted>
  <dcterms:created xsi:type="dcterms:W3CDTF">2014-06-02T13:32:27Z</dcterms:created>
  <dcterms:modified xsi:type="dcterms:W3CDTF">2017-05-30T06:12:27Z</dcterms:modified>
  <cp:category>Forskningsdata</cp:category>
</cp:coreProperties>
</file>