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8" r:id="rId2"/>
    <p:sldId id="285" r:id="rId3"/>
    <p:sldId id="324" r:id="rId4"/>
    <p:sldId id="325" r:id="rId5"/>
    <p:sldId id="328" r:id="rId6"/>
    <p:sldId id="317" r:id="rId7"/>
    <p:sldId id="333" r:id="rId8"/>
    <p:sldId id="335" r:id="rId9"/>
    <p:sldId id="336" r:id="rId10"/>
    <p:sldId id="334" r:id="rId11"/>
    <p:sldId id="319" r:id="rId12"/>
    <p:sldId id="337" r:id="rId13"/>
    <p:sldId id="331" r:id="rId14"/>
    <p:sldId id="330" r:id="rId15"/>
    <p:sldId id="323" r:id="rId16"/>
    <p:sldId id="338" r:id="rId17"/>
    <p:sldId id="332" r:id="rId18"/>
    <p:sldId id="283" r:id="rId19"/>
    <p:sldId id="284" r:id="rId20"/>
  </p:sldIdLst>
  <p:sldSz cx="9144000" cy="6858000" type="screen4x3"/>
  <p:notesSz cx="6799263" cy="9929813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5" autoAdjust="0"/>
    <p:restoredTop sz="94650" autoAdjust="0"/>
  </p:normalViewPr>
  <p:slideViewPr>
    <p:cSldViewPr snapToGrid="0" snapToObjects="1">
      <p:cViewPr varScale="1">
        <p:scale>
          <a:sx n="93" d="100"/>
          <a:sy n="93" d="100"/>
        </p:scale>
        <p:origin x="-1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5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DCB59D-90B7-4DE5-B469-71592FF5074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66F3477C-0D9A-4515-B3DB-C101E6D6B1E3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Tryckfrihets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förordningen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TF</a:t>
          </a:r>
        </a:p>
      </dgm:t>
    </dgm:pt>
    <dgm:pt modelId="{0A8C7F36-C29A-4E65-81C1-CEAD85954FDF}" type="parTrans" cxnId="{451F371D-3409-449E-86EB-A27EE2451DC8}">
      <dgm:prSet/>
      <dgm:spPr/>
      <dgm:t>
        <a:bodyPr/>
        <a:lstStyle/>
        <a:p>
          <a:endParaRPr lang="sv-SE"/>
        </a:p>
      </dgm:t>
    </dgm:pt>
    <dgm:pt modelId="{E5B2AF19-C414-4BFC-A35F-C18225D08BAA}" type="sibTrans" cxnId="{451F371D-3409-449E-86EB-A27EE2451DC8}">
      <dgm:prSet/>
      <dgm:spPr/>
      <dgm:t>
        <a:bodyPr/>
        <a:lstStyle/>
        <a:p>
          <a:endParaRPr lang="sv-SE"/>
        </a:p>
      </dgm:t>
    </dgm:pt>
    <dgm:pt modelId="{16AF3FA5-08EE-4D40-AB75-D2CECF0BA1B1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Förvaltnings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lagen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FvL</a:t>
          </a:r>
        </a:p>
      </dgm:t>
    </dgm:pt>
    <dgm:pt modelId="{64C602CA-F3C2-4B55-AAFE-D6E214BA0B65}" type="parTrans" cxnId="{62029445-AD02-46D2-9440-2BECDEE7CF50}">
      <dgm:prSet/>
      <dgm:spPr/>
      <dgm:t>
        <a:bodyPr/>
        <a:lstStyle/>
        <a:p>
          <a:endParaRPr lang="sv-SE"/>
        </a:p>
      </dgm:t>
    </dgm:pt>
    <dgm:pt modelId="{DFE09C62-B393-4A50-B10C-78F6E1C3554C}" type="sibTrans" cxnId="{62029445-AD02-46D2-9440-2BECDEE7CF50}">
      <dgm:prSet/>
      <dgm:spPr/>
      <dgm:t>
        <a:bodyPr/>
        <a:lstStyle/>
        <a:p>
          <a:endParaRPr lang="sv-SE"/>
        </a:p>
      </dgm:t>
    </dgm:pt>
    <dgm:pt modelId="{E17F4AE6-26B1-447F-81A0-B82BC95E7E64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Offentlighets- och sekretesslagen</a:t>
          </a:r>
        </a:p>
      </dgm:t>
    </dgm:pt>
    <dgm:pt modelId="{E7A9D7AF-4BF3-440E-B39A-E778F2152DA0}" type="parTrans" cxnId="{218D14FC-02B7-4FDD-836D-E108FE0CB4F3}">
      <dgm:prSet/>
      <dgm:spPr/>
      <dgm:t>
        <a:bodyPr/>
        <a:lstStyle/>
        <a:p>
          <a:endParaRPr lang="sv-SE"/>
        </a:p>
      </dgm:t>
    </dgm:pt>
    <dgm:pt modelId="{4384183B-C168-4AAA-A631-A8D0069E0A46}" type="sibTrans" cxnId="{218D14FC-02B7-4FDD-836D-E108FE0CB4F3}">
      <dgm:prSet/>
      <dgm:spPr/>
      <dgm:t>
        <a:bodyPr/>
        <a:lstStyle/>
        <a:p>
          <a:endParaRPr lang="sv-SE"/>
        </a:p>
      </dgm:t>
    </dgm:pt>
    <dgm:pt modelId="{3190C201-B47B-4273-AA24-0183E576E9EC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Arkiv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lagen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b="1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ArkivL</a:t>
          </a:r>
          <a:endParaRPr kumimoji="0" lang="sv-SE" altLang="sv-SE" b="1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endParaRPr>
        </a:p>
      </dgm:t>
    </dgm:pt>
    <dgm:pt modelId="{CE0F09ED-C856-4207-B382-B1EDD33B1822}" type="parTrans" cxnId="{B2D2962C-0D24-499E-84A1-E248074983AF}">
      <dgm:prSet/>
      <dgm:spPr/>
      <dgm:t>
        <a:bodyPr/>
        <a:lstStyle/>
        <a:p>
          <a:endParaRPr lang="sv-SE"/>
        </a:p>
      </dgm:t>
    </dgm:pt>
    <dgm:pt modelId="{6428E57D-3CE2-4A64-A480-FA15A15E90D4}" type="sibTrans" cxnId="{B2D2962C-0D24-499E-84A1-E248074983AF}">
      <dgm:prSet/>
      <dgm:spPr/>
      <dgm:t>
        <a:bodyPr/>
        <a:lstStyle/>
        <a:p>
          <a:endParaRPr lang="sv-SE"/>
        </a:p>
      </dgm:t>
    </dgm:pt>
    <dgm:pt modelId="{72C75A51-9FCD-46EB-AF54-0047087B28CA}" type="pres">
      <dgm:prSet presAssocID="{67DCB59D-90B7-4DE5-B469-71592FF5074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52A53F2-5178-43C3-BF65-0041D71D08E6}" type="pres">
      <dgm:prSet presAssocID="{66F3477C-0D9A-4515-B3DB-C101E6D6B1E3}" presName="hierRoot1" presStyleCnt="0">
        <dgm:presLayoutVars>
          <dgm:hierBranch/>
        </dgm:presLayoutVars>
      </dgm:prSet>
      <dgm:spPr/>
    </dgm:pt>
    <dgm:pt modelId="{64C62658-E8CE-4D7F-B09B-EC114F10B094}" type="pres">
      <dgm:prSet presAssocID="{66F3477C-0D9A-4515-B3DB-C101E6D6B1E3}" presName="rootComposite1" presStyleCnt="0"/>
      <dgm:spPr/>
    </dgm:pt>
    <dgm:pt modelId="{0EDC93AE-EF18-4851-BFE0-15E8499D3A11}" type="pres">
      <dgm:prSet presAssocID="{66F3477C-0D9A-4515-B3DB-C101E6D6B1E3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4B9C9A8-D1F9-4CC4-947F-01C71B9BE914}" type="pres">
      <dgm:prSet presAssocID="{66F3477C-0D9A-4515-B3DB-C101E6D6B1E3}" presName="rootConnector1" presStyleLbl="node1" presStyleIdx="0" presStyleCnt="0"/>
      <dgm:spPr/>
      <dgm:t>
        <a:bodyPr/>
        <a:lstStyle/>
        <a:p>
          <a:endParaRPr lang="sv-SE"/>
        </a:p>
      </dgm:t>
    </dgm:pt>
    <dgm:pt modelId="{E6E9ABF9-B4DD-4C09-8BDD-4752E772A175}" type="pres">
      <dgm:prSet presAssocID="{66F3477C-0D9A-4515-B3DB-C101E6D6B1E3}" presName="hierChild2" presStyleCnt="0"/>
      <dgm:spPr/>
    </dgm:pt>
    <dgm:pt modelId="{C66BBAB3-E3CC-47F9-AC7C-3F5765D8BA85}" type="pres">
      <dgm:prSet presAssocID="{64C602CA-F3C2-4B55-AAFE-D6E214BA0B65}" presName="Name35" presStyleLbl="parChTrans1D2" presStyleIdx="0" presStyleCnt="3"/>
      <dgm:spPr/>
      <dgm:t>
        <a:bodyPr/>
        <a:lstStyle/>
        <a:p>
          <a:endParaRPr lang="sv-SE"/>
        </a:p>
      </dgm:t>
    </dgm:pt>
    <dgm:pt modelId="{86C228EA-BDCA-48CB-813C-69FB20CACDE4}" type="pres">
      <dgm:prSet presAssocID="{16AF3FA5-08EE-4D40-AB75-D2CECF0BA1B1}" presName="hierRoot2" presStyleCnt="0">
        <dgm:presLayoutVars>
          <dgm:hierBranch/>
        </dgm:presLayoutVars>
      </dgm:prSet>
      <dgm:spPr/>
    </dgm:pt>
    <dgm:pt modelId="{C8203D4F-C5AC-4DED-9742-B272A281BF27}" type="pres">
      <dgm:prSet presAssocID="{16AF3FA5-08EE-4D40-AB75-D2CECF0BA1B1}" presName="rootComposite" presStyleCnt="0"/>
      <dgm:spPr/>
    </dgm:pt>
    <dgm:pt modelId="{2EC9AAFD-2002-48EC-A592-04242C0BA20E}" type="pres">
      <dgm:prSet presAssocID="{16AF3FA5-08EE-4D40-AB75-D2CECF0BA1B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8231578-1410-41A7-A8B1-EF0596063876}" type="pres">
      <dgm:prSet presAssocID="{16AF3FA5-08EE-4D40-AB75-D2CECF0BA1B1}" presName="rootConnector" presStyleLbl="node2" presStyleIdx="0" presStyleCnt="3"/>
      <dgm:spPr/>
      <dgm:t>
        <a:bodyPr/>
        <a:lstStyle/>
        <a:p>
          <a:endParaRPr lang="sv-SE"/>
        </a:p>
      </dgm:t>
    </dgm:pt>
    <dgm:pt modelId="{3B81BCC8-5BB9-472D-BA61-9700BA58B4E0}" type="pres">
      <dgm:prSet presAssocID="{16AF3FA5-08EE-4D40-AB75-D2CECF0BA1B1}" presName="hierChild4" presStyleCnt="0"/>
      <dgm:spPr/>
    </dgm:pt>
    <dgm:pt modelId="{E7DD8289-1AFB-4B62-8490-DFCD1D8373AE}" type="pres">
      <dgm:prSet presAssocID="{16AF3FA5-08EE-4D40-AB75-D2CECF0BA1B1}" presName="hierChild5" presStyleCnt="0"/>
      <dgm:spPr/>
    </dgm:pt>
    <dgm:pt modelId="{DAA27912-D229-4564-96A1-C234137104DA}" type="pres">
      <dgm:prSet presAssocID="{E7A9D7AF-4BF3-440E-B39A-E778F2152DA0}" presName="Name35" presStyleLbl="parChTrans1D2" presStyleIdx="1" presStyleCnt="3"/>
      <dgm:spPr/>
      <dgm:t>
        <a:bodyPr/>
        <a:lstStyle/>
        <a:p>
          <a:endParaRPr lang="sv-SE"/>
        </a:p>
      </dgm:t>
    </dgm:pt>
    <dgm:pt modelId="{D1641403-4472-47D5-8D6E-757D352DAA1A}" type="pres">
      <dgm:prSet presAssocID="{E17F4AE6-26B1-447F-81A0-B82BC95E7E64}" presName="hierRoot2" presStyleCnt="0">
        <dgm:presLayoutVars>
          <dgm:hierBranch/>
        </dgm:presLayoutVars>
      </dgm:prSet>
      <dgm:spPr/>
    </dgm:pt>
    <dgm:pt modelId="{BA9238CC-AE09-4549-A692-BA2D42730AEB}" type="pres">
      <dgm:prSet presAssocID="{E17F4AE6-26B1-447F-81A0-B82BC95E7E64}" presName="rootComposite" presStyleCnt="0"/>
      <dgm:spPr/>
    </dgm:pt>
    <dgm:pt modelId="{36A868A1-3A58-49CC-80DC-B9629AB3A1F2}" type="pres">
      <dgm:prSet presAssocID="{E17F4AE6-26B1-447F-81A0-B82BC95E7E64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17002A46-ADA0-45EC-8DEE-79B444B45A3E}" type="pres">
      <dgm:prSet presAssocID="{E17F4AE6-26B1-447F-81A0-B82BC95E7E64}" presName="rootConnector" presStyleLbl="node2" presStyleIdx="1" presStyleCnt="3"/>
      <dgm:spPr/>
      <dgm:t>
        <a:bodyPr/>
        <a:lstStyle/>
        <a:p>
          <a:endParaRPr lang="sv-SE"/>
        </a:p>
      </dgm:t>
    </dgm:pt>
    <dgm:pt modelId="{3E9A7E4E-6E66-4FF0-B7C5-77B3BB536ACD}" type="pres">
      <dgm:prSet presAssocID="{E17F4AE6-26B1-447F-81A0-B82BC95E7E64}" presName="hierChild4" presStyleCnt="0"/>
      <dgm:spPr/>
    </dgm:pt>
    <dgm:pt modelId="{A95B3F93-0E43-4289-868C-1078A843BA70}" type="pres">
      <dgm:prSet presAssocID="{E17F4AE6-26B1-447F-81A0-B82BC95E7E64}" presName="hierChild5" presStyleCnt="0"/>
      <dgm:spPr/>
    </dgm:pt>
    <dgm:pt modelId="{8B6FA813-3916-409D-AF13-F2D82BEE225F}" type="pres">
      <dgm:prSet presAssocID="{CE0F09ED-C856-4207-B382-B1EDD33B1822}" presName="Name35" presStyleLbl="parChTrans1D2" presStyleIdx="2" presStyleCnt="3"/>
      <dgm:spPr/>
      <dgm:t>
        <a:bodyPr/>
        <a:lstStyle/>
        <a:p>
          <a:endParaRPr lang="sv-SE"/>
        </a:p>
      </dgm:t>
    </dgm:pt>
    <dgm:pt modelId="{81D02256-D7E9-4702-B2DD-DDA23F966C5F}" type="pres">
      <dgm:prSet presAssocID="{3190C201-B47B-4273-AA24-0183E576E9EC}" presName="hierRoot2" presStyleCnt="0">
        <dgm:presLayoutVars>
          <dgm:hierBranch/>
        </dgm:presLayoutVars>
      </dgm:prSet>
      <dgm:spPr/>
    </dgm:pt>
    <dgm:pt modelId="{9D42204F-7A63-4DEB-AE05-9FE7BE36DF60}" type="pres">
      <dgm:prSet presAssocID="{3190C201-B47B-4273-AA24-0183E576E9EC}" presName="rootComposite" presStyleCnt="0"/>
      <dgm:spPr/>
    </dgm:pt>
    <dgm:pt modelId="{592529DD-8E41-4F9B-94FA-E471F2A7030F}" type="pres">
      <dgm:prSet presAssocID="{3190C201-B47B-4273-AA24-0183E576E9EC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69FA491-F642-4E62-9F2D-EF58B3A525C6}" type="pres">
      <dgm:prSet presAssocID="{3190C201-B47B-4273-AA24-0183E576E9EC}" presName="rootConnector" presStyleLbl="node2" presStyleIdx="2" presStyleCnt="3"/>
      <dgm:spPr/>
      <dgm:t>
        <a:bodyPr/>
        <a:lstStyle/>
        <a:p>
          <a:endParaRPr lang="sv-SE"/>
        </a:p>
      </dgm:t>
    </dgm:pt>
    <dgm:pt modelId="{E00AFFB2-7E5D-4EA3-B756-EAD6AFB742FA}" type="pres">
      <dgm:prSet presAssocID="{3190C201-B47B-4273-AA24-0183E576E9EC}" presName="hierChild4" presStyleCnt="0"/>
      <dgm:spPr/>
    </dgm:pt>
    <dgm:pt modelId="{E68D5B42-A950-4767-86A0-DB2178726AA9}" type="pres">
      <dgm:prSet presAssocID="{3190C201-B47B-4273-AA24-0183E576E9EC}" presName="hierChild5" presStyleCnt="0"/>
      <dgm:spPr/>
    </dgm:pt>
    <dgm:pt modelId="{79926A28-7D2E-464D-9D38-D3DD8C092457}" type="pres">
      <dgm:prSet presAssocID="{66F3477C-0D9A-4515-B3DB-C101E6D6B1E3}" presName="hierChild3" presStyleCnt="0"/>
      <dgm:spPr/>
    </dgm:pt>
  </dgm:ptLst>
  <dgm:cxnLst>
    <dgm:cxn modelId="{DEE44B78-C416-42C1-846F-6531B3F4CF48}" type="presOf" srcId="{CE0F09ED-C856-4207-B382-B1EDD33B1822}" destId="{8B6FA813-3916-409D-AF13-F2D82BEE225F}" srcOrd="0" destOrd="0" presId="urn:microsoft.com/office/officeart/2005/8/layout/orgChart1"/>
    <dgm:cxn modelId="{187A725D-C6EA-48C2-82DE-48CB93AB14BF}" type="presOf" srcId="{E7A9D7AF-4BF3-440E-B39A-E778F2152DA0}" destId="{DAA27912-D229-4564-96A1-C234137104DA}" srcOrd="0" destOrd="0" presId="urn:microsoft.com/office/officeart/2005/8/layout/orgChart1"/>
    <dgm:cxn modelId="{1411BFB1-D04B-48D2-AF4A-E93BEC5548E2}" type="presOf" srcId="{3190C201-B47B-4273-AA24-0183E576E9EC}" destId="{D69FA491-F642-4E62-9F2D-EF58B3A525C6}" srcOrd="1" destOrd="0" presId="urn:microsoft.com/office/officeart/2005/8/layout/orgChart1"/>
    <dgm:cxn modelId="{9EF52905-E9D4-4571-8665-A85B255F6D6E}" type="presOf" srcId="{66F3477C-0D9A-4515-B3DB-C101E6D6B1E3}" destId="{0EDC93AE-EF18-4851-BFE0-15E8499D3A11}" srcOrd="0" destOrd="0" presId="urn:microsoft.com/office/officeart/2005/8/layout/orgChart1"/>
    <dgm:cxn modelId="{8ADEF776-9E61-4C2E-8105-5FF26EC5A7FB}" type="presOf" srcId="{E17F4AE6-26B1-447F-81A0-B82BC95E7E64}" destId="{36A868A1-3A58-49CC-80DC-B9629AB3A1F2}" srcOrd="0" destOrd="0" presId="urn:microsoft.com/office/officeart/2005/8/layout/orgChart1"/>
    <dgm:cxn modelId="{451F371D-3409-449E-86EB-A27EE2451DC8}" srcId="{67DCB59D-90B7-4DE5-B469-71592FF5074A}" destId="{66F3477C-0D9A-4515-B3DB-C101E6D6B1E3}" srcOrd="0" destOrd="0" parTransId="{0A8C7F36-C29A-4E65-81C1-CEAD85954FDF}" sibTransId="{E5B2AF19-C414-4BFC-A35F-C18225D08BAA}"/>
    <dgm:cxn modelId="{7B77C030-4366-42A2-A856-C3F79534A7A8}" type="presOf" srcId="{66F3477C-0D9A-4515-B3DB-C101E6D6B1E3}" destId="{74B9C9A8-D1F9-4CC4-947F-01C71B9BE914}" srcOrd="1" destOrd="0" presId="urn:microsoft.com/office/officeart/2005/8/layout/orgChart1"/>
    <dgm:cxn modelId="{218D14FC-02B7-4FDD-836D-E108FE0CB4F3}" srcId="{66F3477C-0D9A-4515-B3DB-C101E6D6B1E3}" destId="{E17F4AE6-26B1-447F-81A0-B82BC95E7E64}" srcOrd="1" destOrd="0" parTransId="{E7A9D7AF-4BF3-440E-B39A-E778F2152DA0}" sibTransId="{4384183B-C168-4AAA-A631-A8D0069E0A46}"/>
    <dgm:cxn modelId="{8E03F7D1-5BDC-4860-9686-727B365734AD}" type="presOf" srcId="{64C602CA-F3C2-4B55-AAFE-D6E214BA0B65}" destId="{C66BBAB3-E3CC-47F9-AC7C-3F5765D8BA85}" srcOrd="0" destOrd="0" presId="urn:microsoft.com/office/officeart/2005/8/layout/orgChart1"/>
    <dgm:cxn modelId="{B2D2962C-0D24-499E-84A1-E248074983AF}" srcId="{66F3477C-0D9A-4515-B3DB-C101E6D6B1E3}" destId="{3190C201-B47B-4273-AA24-0183E576E9EC}" srcOrd="2" destOrd="0" parTransId="{CE0F09ED-C856-4207-B382-B1EDD33B1822}" sibTransId="{6428E57D-3CE2-4A64-A480-FA15A15E90D4}"/>
    <dgm:cxn modelId="{62029445-AD02-46D2-9440-2BECDEE7CF50}" srcId="{66F3477C-0D9A-4515-B3DB-C101E6D6B1E3}" destId="{16AF3FA5-08EE-4D40-AB75-D2CECF0BA1B1}" srcOrd="0" destOrd="0" parTransId="{64C602CA-F3C2-4B55-AAFE-D6E214BA0B65}" sibTransId="{DFE09C62-B393-4A50-B10C-78F6E1C3554C}"/>
    <dgm:cxn modelId="{D547A34A-A0E0-48B8-8F11-426728D63F0F}" type="presOf" srcId="{16AF3FA5-08EE-4D40-AB75-D2CECF0BA1B1}" destId="{38231578-1410-41A7-A8B1-EF0596063876}" srcOrd="1" destOrd="0" presId="urn:microsoft.com/office/officeart/2005/8/layout/orgChart1"/>
    <dgm:cxn modelId="{A5A91BB0-DB63-4699-A1D0-B8BDD8B23862}" type="presOf" srcId="{16AF3FA5-08EE-4D40-AB75-D2CECF0BA1B1}" destId="{2EC9AAFD-2002-48EC-A592-04242C0BA20E}" srcOrd="0" destOrd="0" presId="urn:microsoft.com/office/officeart/2005/8/layout/orgChart1"/>
    <dgm:cxn modelId="{35F36BAA-A721-4264-BA70-57D4EA1115E5}" type="presOf" srcId="{E17F4AE6-26B1-447F-81A0-B82BC95E7E64}" destId="{17002A46-ADA0-45EC-8DEE-79B444B45A3E}" srcOrd="1" destOrd="0" presId="urn:microsoft.com/office/officeart/2005/8/layout/orgChart1"/>
    <dgm:cxn modelId="{6F368E82-A933-4399-ACD6-A1F14ABE6672}" type="presOf" srcId="{3190C201-B47B-4273-AA24-0183E576E9EC}" destId="{592529DD-8E41-4F9B-94FA-E471F2A7030F}" srcOrd="0" destOrd="0" presId="urn:microsoft.com/office/officeart/2005/8/layout/orgChart1"/>
    <dgm:cxn modelId="{265BEAF0-E31B-44DB-9F35-F1B8DEEC0567}" type="presOf" srcId="{67DCB59D-90B7-4DE5-B469-71592FF5074A}" destId="{72C75A51-9FCD-46EB-AF54-0047087B28CA}" srcOrd="0" destOrd="0" presId="urn:microsoft.com/office/officeart/2005/8/layout/orgChart1"/>
    <dgm:cxn modelId="{EE6F6D5C-5A03-4929-8138-9DEBAC22487E}" type="presParOf" srcId="{72C75A51-9FCD-46EB-AF54-0047087B28CA}" destId="{152A53F2-5178-43C3-BF65-0041D71D08E6}" srcOrd="0" destOrd="0" presId="urn:microsoft.com/office/officeart/2005/8/layout/orgChart1"/>
    <dgm:cxn modelId="{42394896-86FB-42D8-9550-27A2DD5174B1}" type="presParOf" srcId="{152A53F2-5178-43C3-BF65-0041D71D08E6}" destId="{64C62658-E8CE-4D7F-B09B-EC114F10B094}" srcOrd="0" destOrd="0" presId="urn:microsoft.com/office/officeart/2005/8/layout/orgChart1"/>
    <dgm:cxn modelId="{3DD0978E-0EF6-459B-8164-A78403690321}" type="presParOf" srcId="{64C62658-E8CE-4D7F-B09B-EC114F10B094}" destId="{0EDC93AE-EF18-4851-BFE0-15E8499D3A11}" srcOrd="0" destOrd="0" presId="urn:microsoft.com/office/officeart/2005/8/layout/orgChart1"/>
    <dgm:cxn modelId="{81875AF9-3F33-4A82-9B19-F143538A2723}" type="presParOf" srcId="{64C62658-E8CE-4D7F-B09B-EC114F10B094}" destId="{74B9C9A8-D1F9-4CC4-947F-01C71B9BE914}" srcOrd="1" destOrd="0" presId="urn:microsoft.com/office/officeart/2005/8/layout/orgChart1"/>
    <dgm:cxn modelId="{F46470B7-7404-46ED-A3E1-EFA179CA1664}" type="presParOf" srcId="{152A53F2-5178-43C3-BF65-0041D71D08E6}" destId="{E6E9ABF9-B4DD-4C09-8BDD-4752E772A175}" srcOrd="1" destOrd="0" presId="urn:microsoft.com/office/officeart/2005/8/layout/orgChart1"/>
    <dgm:cxn modelId="{7EB3D1A1-2BE6-4970-AA1F-028F834DDFE6}" type="presParOf" srcId="{E6E9ABF9-B4DD-4C09-8BDD-4752E772A175}" destId="{C66BBAB3-E3CC-47F9-AC7C-3F5765D8BA85}" srcOrd="0" destOrd="0" presId="urn:microsoft.com/office/officeart/2005/8/layout/orgChart1"/>
    <dgm:cxn modelId="{86ABF568-C1EA-4743-AFF2-C69BF1A561F7}" type="presParOf" srcId="{E6E9ABF9-B4DD-4C09-8BDD-4752E772A175}" destId="{86C228EA-BDCA-48CB-813C-69FB20CACDE4}" srcOrd="1" destOrd="0" presId="urn:microsoft.com/office/officeart/2005/8/layout/orgChart1"/>
    <dgm:cxn modelId="{436D0B64-F030-49AE-9495-EBA19E1D4D2A}" type="presParOf" srcId="{86C228EA-BDCA-48CB-813C-69FB20CACDE4}" destId="{C8203D4F-C5AC-4DED-9742-B272A281BF27}" srcOrd="0" destOrd="0" presId="urn:microsoft.com/office/officeart/2005/8/layout/orgChart1"/>
    <dgm:cxn modelId="{B512BD36-4BEA-4C19-A61A-D75793B9CEAA}" type="presParOf" srcId="{C8203D4F-C5AC-4DED-9742-B272A281BF27}" destId="{2EC9AAFD-2002-48EC-A592-04242C0BA20E}" srcOrd="0" destOrd="0" presId="urn:microsoft.com/office/officeart/2005/8/layout/orgChart1"/>
    <dgm:cxn modelId="{3CB6D2D6-2793-4BC1-9271-211BE305E012}" type="presParOf" srcId="{C8203D4F-C5AC-4DED-9742-B272A281BF27}" destId="{38231578-1410-41A7-A8B1-EF0596063876}" srcOrd="1" destOrd="0" presId="urn:microsoft.com/office/officeart/2005/8/layout/orgChart1"/>
    <dgm:cxn modelId="{C80FB18D-078E-4609-8557-A9E4F2D4AC2D}" type="presParOf" srcId="{86C228EA-BDCA-48CB-813C-69FB20CACDE4}" destId="{3B81BCC8-5BB9-472D-BA61-9700BA58B4E0}" srcOrd="1" destOrd="0" presId="urn:microsoft.com/office/officeart/2005/8/layout/orgChart1"/>
    <dgm:cxn modelId="{9743129C-5AC2-443F-AD34-5EF60376EF02}" type="presParOf" srcId="{86C228EA-BDCA-48CB-813C-69FB20CACDE4}" destId="{E7DD8289-1AFB-4B62-8490-DFCD1D8373AE}" srcOrd="2" destOrd="0" presId="urn:microsoft.com/office/officeart/2005/8/layout/orgChart1"/>
    <dgm:cxn modelId="{A689CB9B-6898-4BA1-9235-F4CF56B51EB4}" type="presParOf" srcId="{E6E9ABF9-B4DD-4C09-8BDD-4752E772A175}" destId="{DAA27912-D229-4564-96A1-C234137104DA}" srcOrd="2" destOrd="0" presId="urn:microsoft.com/office/officeart/2005/8/layout/orgChart1"/>
    <dgm:cxn modelId="{602C84A5-D21E-4349-B8D3-82FED9B74899}" type="presParOf" srcId="{E6E9ABF9-B4DD-4C09-8BDD-4752E772A175}" destId="{D1641403-4472-47D5-8D6E-757D352DAA1A}" srcOrd="3" destOrd="0" presId="urn:microsoft.com/office/officeart/2005/8/layout/orgChart1"/>
    <dgm:cxn modelId="{CC3145A2-12F1-4F40-917F-0C0A694FB7AD}" type="presParOf" srcId="{D1641403-4472-47D5-8D6E-757D352DAA1A}" destId="{BA9238CC-AE09-4549-A692-BA2D42730AEB}" srcOrd="0" destOrd="0" presId="urn:microsoft.com/office/officeart/2005/8/layout/orgChart1"/>
    <dgm:cxn modelId="{5003875C-5D8E-4117-A8BC-606ED59DC8EC}" type="presParOf" srcId="{BA9238CC-AE09-4549-A692-BA2D42730AEB}" destId="{36A868A1-3A58-49CC-80DC-B9629AB3A1F2}" srcOrd="0" destOrd="0" presId="urn:microsoft.com/office/officeart/2005/8/layout/orgChart1"/>
    <dgm:cxn modelId="{FC19FB47-C12C-4D91-A9DD-9036A20E6FA6}" type="presParOf" srcId="{BA9238CC-AE09-4549-A692-BA2D42730AEB}" destId="{17002A46-ADA0-45EC-8DEE-79B444B45A3E}" srcOrd="1" destOrd="0" presId="urn:microsoft.com/office/officeart/2005/8/layout/orgChart1"/>
    <dgm:cxn modelId="{5BB3D42F-CA54-48A1-91DB-4B6FDF9AAA3A}" type="presParOf" srcId="{D1641403-4472-47D5-8D6E-757D352DAA1A}" destId="{3E9A7E4E-6E66-4FF0-B7C5-77B3BB536ACD}" srcOrd="1" destOrd="0" presId="urn:microsoft.com/office/officeart/2005/8/layout/orgChart1"/>
    <dgm:cxn modelId="{9D042982-DEB0-4A98-84F2-416680861064}" type="presParOf" srcId="{D1641403-4472-47D5-8D6E-757D352DAA1A}" destId="{A95B3F93-0E43-4289-868C-1078A843BA70}" srcOrd="2" destOrd="0" presId="urn:microsoft.com/office/officeart/2005/8/layout/orgChart1"/>
    <dgm:cxn modelId="{B14A7395-C5E1-4BCC-AB73-7FD7AAC5B514}" type="presParOf" srcId="{E6E9ABF9-B4DD-4C09-8BDD-4752E772A175}" destId="{8B6FA813-3916-409D-AF13-F2D82BEE225F}" srcOrd="4" destOrd="0" presId="urn:microsoft.com/office/officeart/2005/8/layout/orgChart1"/>
    <dgm:cxn modelId="{F40BAAF6-E3A6-46F5-BD54-8C89F717D352}" type="presParOf" srcId="{E6E9ABF9-B4DD-4C09-8BDD-4752E772A175}" destId="{81D02256-D7E9-4702-B2DD-DDA23F966C5F}" srcOrd="5" destOrd="0" presId="urn:microsoft.com/office/officeart/2005/8/layout/orgChart1"/>
    <dgm:cxn modelId="{F596889C-0AC8-4A0D-9C19-BD634AD46C94}" type="presParOf" srcId="{81D02256-D7E9-4702-B2DD-DDA23F966C5F}" destId="{9D42204F-7A63-4DEB-AE05-9FE7BE36DF60}" srcOrd="0" destOrd="0" presId="urn:microsoft.com/office/officeart/2005/8/layout/orgChart1"/>
    <dgm:cxn modelId="{A964B25E-5A57-44EF-929F-CC56FA01B1CB}" type="presParOf" srcId="{9D42204F-7A63-4DEB-AE05-9FE7BE36DF60}" destId="{592529DD-8E41-4F9B-94FA-E471F2A7030F}" srcOrd="0" destOrd="0" presId="urn:microsoft.com/office/officeart/2005/8/layout/orgChart1"/>
    <dgm:cxn modelId="{2799861E-E3D9-4F13-8B08-C438051DCC54}" type="presParOf" srcId="{9D42204F-7A63-4DEB-AE05-9FE7BE36DF60}" destId="{D69FA491-F642-4E62-9F2D-EF58B3A525C6}" srcOrd="1" destOrd="0" presId="urn:microsoft.com/office/officeart/2005/8/layout/orgChart1"/>
    <dgm:cxn modelId="{A946661C-8E2D-40EE-9892-78CCC13BE13B}" type="presParOf" srcId="{81D02256-D7E9-4702-B2DD-DDA23F966C5F}" destId="{E00AFFB2-7E5D-4EA3-B756-EAD6AFB742FA}" srcOrd="1" destOrd="0" presId="urn:microsoft.com/office/officeart/2005/8/layout/orgChart1"/>
    <dgm:cxn modelId="{100D693E-D76D-4735-B713-953357747C17}" type="presParOf" srcId="{81D02256-D7E9-4702-B2DD-DDA23F966C5F}" destId="{E68D5B42-A950-4767-86A0-DB2178726AA9}" srcOrd="2" destOrd="0" presId="urn:microsoft.com/office/officeart/2005/8/layout/orgChart1"/>
    <dgm:cxn modelId="{2E2E27F3-D1EB-45A6-9FAE-2D4E570AE622}" type="presParOf" srcId="{152A53F2-5178-43C3-BF65-0041D71D08E6}" destId="{79926A28-7D2E-464D-9D38-D3DD8C09245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6FA813-3916-409D-AF13-F2D82BEE225F}">
      <dsp:nvSpPr>
        <dsp:cNvPr id="0" name=""/>
        <dsp:cNvSpPr/>
      </dsp:nvSpPr>
      <dsp:spPr>
        <a:xfrm>
          <a:off x="4284133" y="1565774"/>
          <a:ext cx="3031055" cy="5260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25"/>
              </a:lnTo>
              <a:lnTo>
                <a:pt x="3031055" y="263025"/>
              </a:lnTo>
              <a:lnTo>
                <a:pt x="3031055" y="5260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A27912-D229-4564-96A1-C234137104DA}">
      <dsp:nvSpPr>
        <dsp:cNvPr id="0" name=""/>
        <dsp:cNvSpPr/>
      </dsp:nvSpPr>
      <dsp:spPr>
        <a:xfrm>
          <a:off x="4238413" y="1565774"/>
          <a:ext cx="91440" cy="5260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60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6BBAB3-E3CC-47F9-AC7C-3F5765D8BA85}">
      <dsp:nvSpPr>
        <dsp:cNvPr id="0" name=""/>
        <dsp:cNvSpPr/>
      </dsp:nvSpPr>
      <dsp:spPr>
        <a:xfrm>
          <a:off x="1253077" y="1565774"/>
          <a:ext cx="3031055" cy="526051"/>
        </a:xfrm>
        <a:custGeom>
          <a:avLst/>
          <a:gdLst/>
          <a:ahLst/>
          <a:cxnLst/>
          <a:rect l="0" t="0" r="0" b="0"/>
          <a:pathLst>
            <a:path>
              <a:moveTo>
                <a:pt x="3031055" y="0"/>
              </a:moveTo>
              <a:lnTo>
                <a:pt x="3031055" y="263025"/>
              </a:lnTo>
              <a:lnTo>
                <a:pt x="0" y="263025"/>
              </a:lnTo>
              <a:lnTo>
                <a:pt x="0" y="52605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DC93AE-EF18-4851-BFE0-15E8499D3A11}">
      <dsp:nvSpPr>
        <dsp:cNvPr id="0" name=""/>
        <dsp:cNvSpPr/>
      </dsp:nvSpPr>
      <dsp:spPr>
        <a:xfrm>
          <a:off x="3031631" y="313272"/>
          <a:ext cx="2505004" cy="125250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Tryckfrihets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förordningen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TF</a:t>
          </a:r>
        </a:p>
      </dsp:txBody>
      <dsp:txXfrm>
        <a:off x="3031631" y="313272"/>
        <a:ext cx="2505004" cy="1252502"/>
      </dsp:txXfrm>
    </dsp:sp>
    <dsp:sp modelId="{2EC9AAFD-2002-48EC-A592-04242C0BA20E}">
      <dsp:nvSpPr>
        <dsp:cNvPr id="0" name=""/>
        <dsp:cNvSpPr/>
      </dsp:nvSpPr>
      <dsp:spPr>
        <a:xfrm>
          <a:off x="575" y="2091825"/>
          <a:ext cx="2505004" cy="125250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Förvaltnings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lagen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FvL</a:t>
          </a:r>
        </a:p>
      </dsp:txBody>
      <dsp:txXfrm>
        <a:off x="575" y="2091825"/>
        <a:ext cx="2505004" cy="1252502"/>
      </dsp:txXfrm>
    </dsp:sp>
    <dsp:sp modelId="{36A868A1-3A58-49CC-80DC-B9629AB3A1F2}">
      <dsp:nvSpPr>
        <dsp:cNvPr id="0" name=""/>
        <dsp:cNvSpPr/>
      </dsp:nvSpPr>
      <dsp:spPr>
        <a:xfrm>
          <a:off x="3031631" y="2091825"/>
          <a:ext cx="2505004" cy="1252502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Offentlighets- och sekretesslagen</a:t>
          </a:r>
        </a:p>
      </dsp:txBody>
      <dsp:txXfrm>
        <a:off x="3031631" y="2091825"/>
        <a:ext cx="2505004" cy="1252502"/>
      </dsp:txXfrm>
    </dsp:sp>
    <dsp:sp modelId="{592529DD-8E41-4F9B-94FA-E471F2A7030F}">
      <dsp:nvSpPr>
        <dsp:cNvPr id="0" name=""/>
        <dsp:cNvSpPr/>
      </dsp:nvSpPr>
      <dsp:spPr>
        <a:xfrm>
          <a:off x="6062686" y="2091825"/>
          <a:ext cx="2505004" cy="1252502"/>
        </a:xfrm>
        <a:prstGeom prst="rect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Arkiv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lagen</a:t>
          </a:r>
        </a:p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sv-SE" altLang="sv-SE" sz="1800" b="1" i="0" u="none" strike="noStrike" kern="1200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</a:rPr>
            <a:t>ArkivL</a:t>
          </a:r>
          <a:endParaRPr kumimoji="0" lang="sv-SE" altLang="sv-SE" sz="1800" b="1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endParaRPr>
        </a:p>
      </dsp:txBody>
      <dsp:txXfrm>
        <a:off x="6062686" y="2091825"/>
        <a:ext cx="2505004" cy="1252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218A3-85A2-4124-AF31-640479CEEAC0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041B1-A8DC-4961-ABBD-9CA0E923677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3318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F4053D-A1E2-4B76-816A-CD5B3CD2BEC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88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40363" cy="3910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D2A287-E990-4C6B-B434-6B6BBEAD08F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99693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2A287-E990-4C6B-B434-6B6BBEAD08F2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55483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85 Helvetica Heavy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85 Helvetica Heavy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85 Helvetica Heavy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85 Helvetica Heavy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85 Helvetica Heavy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85 Helvetica Heavy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85 Helvetica Heavy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85 Helvetica Heavy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85 Helvetica Heavy" charset="0"/>
              </a:defRPr>
            </a:lvl9pPr>
          </a:lstStyle>
          <a:p>
            <a:fld id="{BCA97C45-F398-416B-B598-CE0D1C31E6E8}" type="slidenum">
              <a:rPr lang="sv-SE" altLang="sv-SE" sz="1200" b="0">
                <a:latin typeface="Times" panose="02020603050405020304" pitchFamily="18" charset="0"/>
              </a:rPr>
              <a:pPr/>
              <a:t>6</a:t>
            </a:fld>
            <a:endParaRPr lang="sv-SE" altLang="sv-SE" sz="1200" b="0">
              <a:latin typeface="Times" panose="02020603050405020304" pitchFamily="18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8525" y="4702175"/>
            <a:ext cx="4946650" cy="41687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endParaRPr lang="sv-SE" altLang="sv-SE" smtClean="0"/>
          </a:p>
        </p:txBody>
      </p:sp>
      <p:sp>
        <p:nvSpPr>
          <p:cNvPr id="3174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65213" y="865188"/>
            <a:ext cx="4614862" cy="34607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512804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A5680B-5CFF-5C46-8A8E-F880F761868B}" type="slidenum">
              <a:rPr lang="sv-SE" smtClean="0"/>
              <a:pPr>
                <a:defRPr/>
              </a:pPr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1862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D2A287-E990-4C6B-B434-6B6BBEAD08F2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050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85 Helvetica Heavy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85 Helvetica Heavy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85 Helvetica Heavy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85 Helvetica Heavy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85 Helvetica Heavy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85 Helvetica Heavy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85 Helvetica Heavy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85 Helvetica Heavy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85 Helvetica Heavy" charset="0"/>
              </a:defRPr>
            </a:lvl9pPr>
          </a:lstStyle>
          <a:p>
            <a:fld id="{AC195BFF-00A5-42E1-B1DE-FEECFCBDE183}" type="slidenum">
              <a:rPr lang="sv-SE" altLang="sv-SE" sz="1200" b="0">
                <a:latin typeface="Times" panose="02020603050405020304" pitchFamily="18" charset="0"/>
              </a:rPr>
              <a:pPr/>
              <a:t>19</a:t>
            </a:fld>
            <a:endParaRPr lang="sv-SE" altLang="sv-SE" sz="1200" b="0">
              <a:latin typeface="Times" panose="02020603050405020304" pitchFamily="18" charset="0"/>
            </a:endParaRPr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8525" y="4702175"/>
            <a:ext cx="4946650" cy="41687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pPr eaLnBrk="1" hangingPunct="1"/>
            <a:r>
              <a:rPr lang="sv-SE" altLang="sv-SE" smtClean="0"/>
              <a:t>Inledning</a:t>
            </a:r>
          </a:p>
          <a:p>
            <a:pPr eaLnBrk="1" hangingPunct="1"/>
            <a:endParaRPr lang="sv-SE" altLang="sv-SE" smtClean="0"/>
          </a:p>
          <a:p>
            <a:pPr eaLnBrk="1" hangingPunct="1"/>
            <a:r>
              <a:rPr lang="sv-SE" altLang="sv-SE" smtClean="0"/>
              <a:t>DataL från 1973 upphör att gälla</a:t>
            </a:r>
          </a:p>
          <a:p>
            <a:pPr eaLnBrk="1" hangingPunct="1"/>
            <a:r>
              <a:rPr lang="sv-SE" altLang="sv-SE" smtClean="0"/>
              <a:t>PUL träder i dess ställe</a:t>
            </a:r>
          </a:p>
          <a:p>
            <a:pPr eaLnBrk="1" hangingPunct="1"/>
            <a:r>
              <a:rPr lang="sv-SE" altLang="sv-SE" smtClean="0"/>
              <a:t>EU antog den 24 oktober 1995 ett direktiv “om skydd för enskilda personer med avseende på behandling av personuppgifter och om det fria flödet av sådana uppgifter”.</a:t>
            </a:r>
          </a:p>
          <a:p>
            <a:pPr eaLnBrk="1" hangingPunct="1"/>
            <a:r>
              <a:rPr lang="sv-SE" altLang="sv-SE" smtClean="0"/>
              <a:t>Direktivet kallas “dataskyddsdirektivet”</a:t>
            </a:r>
          </a:p>
          <a:p>
            <a:pPr eaLnBrk="1" hangingPunct="1"/>
            <a:r>
              <a:rPr lang="sv-SE" altLang="sv-SE" smtClean="0"/>
              <a:t>Detta direktiv skall vara genomfört dvs implementerat i alla EU:s medlemsstater senast 24 oktober 1998.</a:t>
            </a:r>
          </a:p>
          <a:p>
            <a:pPr eaLnBrk="1" hangingPunct="1"/>
            <a:r>
              <a:rPr lang="sv-SE" altLang="sv-SE" smtClean="0"/>
              <a:t>PUL reglerar i princip alla som behandlar personuppgifter professionallet, företag, näringsidkare, föreningar, kommuner, landsting och statliga myndigheter.</a:t>
            </a:r>
          </a:p>
        </p:txBody>
      </p:sp>
      <p:sp>
        <p:nvSpPr>
          <p:cNvPr id="471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57275" y="858838"/>
            <a:ext cx="4630738" cy="3473450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1872897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44343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145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6431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Rubrik, text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12244" y="1196976"/>
            <a:ext cx="6400800" cy="12239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half" idx="1"/>
          </p:nvPr>
        </p:nvSpPr>
        <p:spPr>
          <a:xfrm>
            <a:off x="2012245" y="2636838"/>
            <a:ext cx="3155244" cy="345916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5302956" y="2636838"/>
            <a:ext cx="3155244" cy="3459162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184540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394564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2679405"/>
            <a:ext cx="8229600" cy="344675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37307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6073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394637"/>
            <a:ext cx="8229600" cy="1143000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2537637"/>
            <a:ext cx="4038600" cy="35885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2537637"/>
            <a:ext cx="4038600" cy="35885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48862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9660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41756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69148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4036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2590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e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0F41A-8F9A-9047-9F64-046728CE561A}" type="datetimeFigureOut">
              <a:rPr lang="sv-SE" smtClean="0"/>
              <a:t>2017-05-29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AD24-AB34-A649-94BF-4D4D306ADA7F}" type="slidenum">
              <a:rPr lang="sv-SE" smtClean="0"/>
              <a:t>‹#›</a:t>
            </a:fld>
            <a:endParaRPr lang="sv-SE"/>
          </a:p>
        </p:txBody>
      </p:sp>
      <p:pic>
        <p:nvPicPr>
          <p:cNvPr id="15" name="Bildobjekt 14" descr="SND_Glob_284U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01825" y="3101186"/>
            <a:ext cx="3928859" cy="3909214"/>
          </a:xfrm>
          <a:prstGeom prst="rect">
            <a:avLst/>
          </a:prstGeom>
        </p:spPr>
      </p:pic>
      <p:pic>
        <p:nvPicPr>
          <p:cNvPr id="16" name="Bildobjekt 15" descr="VR_LOGO_CMYK_STAENDE.gif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344" y="6069042"/>
            <a:ext cx="644844" cy="614767"/>
          </a:xfrm>
          <a:prstGeom prst="rect">
            <a:avLst/>
          </a:prstGeom>
        </p:spPr>
      </p:pic>
      <p:pic>
        <p:nvPicPr>
          <p:cNvPr id="17" name="Bildobjekt 16" descr="LO_GU_cen2rCMYK kopia 2.eps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1773" y="5997869"/>
            <a:ext cx="677727" cy="543594"/>
          </a:xfrm>
          <a:prstGeom prst="rect">
            <a:avLst/>
          </a:prstGeom>
        </p:spPr>
      </p:pic>
      <p:pic>
        <p:nvPicPr>
          <p:cNvPr id="18" name="Bildobjekt 17" descr="SND_Webb_Sidhuvud.eps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9400" cy="1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77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1" name="Rectangle 5"/>
          <p:cNvSpPr>
            <a:spLocks noChangeArrowheads="1"/>
          </p:cNvSpPr>
          <p:nvPr/>
        </p:nvSpPr>
        <p:spPr bwMode="auto">
          <a:xfrm>
            <a:off x="2534357" y="6110828"/>
            <a:ext cx="1301044" cy="42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711" dirty="0" smtClean="0">
                <a:latin typeface="45 Helvetica Light" charset="0"/>
              </a:rPr>
              <a:t>Svensk nationell datatjänst</a:t>
            </a:r>
            <a:endParaRPr lang="sv-SE" altLang="sv-SE" sz="711" dirty="0">
              <a:latin typeface="45 Helvetica Light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711" dirty="0">
                <a:latin typeface="45 Helvetica Light" charset="0"/>
              </a:rPr>
              <a:t>Kristina Ullgren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711" dirty="0" smtClean="0">
                <a:latin typeface="45 Helvetica Light" charset="0"/>
              </a:rPr>
              <a:t>Maj 2017</a:t>
            </a:r>
            <a:endParaRPr lang="sv-SE" altLang="sv-SE" sz="711" dirty="0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990600" y="3055056"/>
            <a:ext cx="8153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0" y="1765300"/>
            <a:ext cx="9144000" cy="2718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2844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556" dirty="0" smtClean="0">
                <a:latin typeface="Arial Unicode MS" panose="020B0604020202020204" pitchFamily="34" charset="-128"/>
              </a:rPr>
              <a:t>Vem äger forskningsdata?</a:t>
            </a:r>
            <a:r>
              <a:rPr lang="sv-SE" altLang="sv-SE" sz="3556" dirty="0">
                <a:latin typeface="Arial Unicode MS" panose="020B0604020202020204" pitchFamily="34" charset="-128"/>
              </a:rPr>
              <a:t/>
            </a:r>
            <a:br>
              <a:rPr lang="sv-SE" altLang="sv-SE" sz="3556" dirty="0">
                <a:latin typeface="Arial Unicode MS" panose="020B0604020202020204" pitchFamily="34" charset="-128"/>
              </a:rPr>
            </a:br>
            <a:r>
              <a:rPr lang="sv-SE" altLang="sv-SE" sz="3556" dirty="0">
                <a:latin typeface="Arial Unicode MS" panose="020B0604020202020204" pitchFamily="34" charset="-128"/>
              </a:rPr>
              <a:t/>
            </a:r>
            <a:br>
              <a:rPr lang="sv-SE" altLang="sv-SE" sz="3556" dirty="0">
                <a:latin typeface="Arial Unicode MS" panose="020B0604020202020204" pitchFamily="34" charset="-128"/>
              </a:rPr>
            </a:br>
            <a:r>
              <a:rPr lang="sv-SE" altLang="sv-SE" sz="3556" dirty="0" smtClean="0">
                <a:latin typeface="Arial Unicode MS" panose="020B0604020202020204" pitchFamily="34" charset="-128"/>
              </a:rPr>
              <a:t>Blekinge tekniska högskola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556" dirty="0" smtClean="0">
                <a:latin typeface="Arial Unicode MS" panose="020B0604020202020204" pitchFamily="34" charset="-128"/>
              </a:rPr>
              <a:t>30 maj 2017</a:t>
            </a:r>
            <a:endParaRPr lang="sv-SE" altLang="sv-SE" sz="3556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</p:spTree>
    <p:extLst>
      <p:ext uri="{BB962C8B-B14F-4D97-AF65-F5344CB8AC3E}">
        <p14:creationId xmlns:p14="http://schemas.microsoft.com/office/powerpoint/2010/main" val="62297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-54248" y="950976"/>
            <a:ext cx="9144000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Finansiärer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Offentliga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Privata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Uppdragsgivare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1800" dirty="0" smtClean="0"/>
              <a:t>uppdragsforskning</a:t>
            </a:r>
            <a:endParaRPr lang="sv-SE" altLang="sv-SE" sz="1800" dirty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-1" y="0"/>
            <a:ext cx="92364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4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695344" y="6441897"/>
            <a:ext cx="14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sv-SE" sz="800" dirty="0"/>
              <a:t>Svensk </a:t>
            </a:r>
            <a:r>
              <a:rPr lang="sv-SE" sz="800" dirty="0" smtClean="0"/>
              <a:t>nationell datatjänst</a:t>
            </a:r>
            <a:endParaRPr lang="sv-SE" sz="800" dirty="0"/>
          </a:p>
          <a:p>
            <a:pPr>
              <a:buNone/>
            </a:pPr>
            <a:r>
              <a:rPr lang="sv-SE" sz="800" dirty="0"/>
              <a:t>Kristina Ullgren</a:t>
            </a:r>
          </a:p>
          <a:p>
            <a:pPr>
              <a:buNone/>
            </a:pPr>
            <a:r>
              <a:rPr lang="sv-SE" sz="800" dirty="0"/>
              <a:t>Maj </a:t>
            </a:r>
            <a:r>
              <a:rPr lang="sv-SE" sz="800" dirty="0" smtClean="0"/>
              <a:t>2017</a:t>
            </a:r>
            <a:endParaRPr lang="sv-SE" altLang="sv-SE" sz="800" dirty="0">
              <a:latin typeface="Arial Unicode MS" panose="020B0604020202020204" pitchFamily="34" charset="-128"/>
            </a:endParaRPr>
          </a:p>
        </p:txBody>
      </p:sp>
      <p:sp>
        <p:nvSpPr>
          <p:cNvPr id="4" name="textruta 3"/>
          <p:cNvSpPr txBox="1"/>
          <p:nvPr/>
        </p:nvSpPr>
        <p:spPr>
          <a:xfrm rot="10800000" flipV="1">
            <a:off x="6996700" y="3498014"/>
            <a:ext cx="96577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Benefikt avtal</a:t>
            </a:r>
            <a:endParaRPr lang="sv-SE" dirty="0"/>
          </a:p>
        </p:txBody>
      </p:sp>
      <p:sp>
        <p:nvSpPr>
          <p:cNvPr id="5" name="textruta 4"/>
          <p:cNvSpPr txBox="1"/>
          <p:nvPr/>
        </p:nvSpPr>
        <p:spPr>
          <a:xfrm>
            <a:off x="6996701" y="5301465"/>
            <a:ext cx="965769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err="1" smtClean="0"/>
              <a:t>Oneröst</a:t>
            </a:r>
            <a:r>
              <a:rPr lang="sv-SE" dirty="0" smtClean="0"/>
              <a:t> avtal</a:t>
            </a:r>
            <a:endParaRPr lang="sv-SE" dirty="0"/>
          </a:p>
        </p:txBody>
      </p:sp>
      <p:cxnSp>
        <p:nvCxnSpPr>
          <p:cNvPr id="7" name="Rak pil 6"/>
          <p:cNvCxnSpPr/>
          <p:nvPr/>
        </p:nvCxnSpPr>
        <p:spPr>
          <a:xfrm flipV="1">
            <a:off x="5455577" y="4010781"/>
            <a:ext cx="1315089" cy="4276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/>
          <p:nvPr/>
        </p:nvCxnSpPr>
        <p:spPr>
          <a:xfrm>
            <a:off x="5640512" y="3234236"/>
            <a:ext cx="1130154" cy="26377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ak pil 10"/>
          <p:cNvCxnSpPr/>
          <p:nvPr/>
        </p:nvCxnSpPr>
        <p:spPr>
          <a:xfrm>
            <a:off x="6359702" y="5629295"/>
            <a:ext cx="47260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23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750015" y="781700"/>
            <a:ext cx="8393985" cy="5472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sv-SE" b="1" dirty="0" smtClean="0"/>
              <a:t>Uppdragsforskning</a:t>
            </a:r>
            <a:endParaRPr lang="sv-SE" b="1" dirty="0"/>
          </a:p>
          <a:p>
            <a:pPr marL="452438" indent="-452438">
              <a:buNone/>
            </a:pPr>
            <a:r>
              <a:rPr lang="sv-SE" sz="2000" dirty="0" smtClean="0"/>
              <a:t>1. Med </a:t>
            </a:r>
            <a:r>
              <a:rPr lang="sv-SE" sz="2000" dirty="0"/>
              <a:t>uppdragsforskning </a:t>
            </a:r>
            <a:r>
              <a:rPr lang="sv-SE" sz="2000" dirty="0" smtClean="0"/>
              <a:t>avses när </a:t>
            </a:r>
            <a:r>
              <a:rPr lang="sv-SE" sz="2000" dirty="0"/>
              <a:t>en </a:t>
            </a:r>
            <a:r>
              <a:rPr lang="sv-SE" sz="2000" dirty="0">
                <a:solidFill>
                  <a:srgbClr val="FF0000"/>
                </a:solidFill>
              </a:rPr>
              <a:t>extern</a:t>
            </a:r>
            <a:r>
              <a:rPr lang="sv-SE" sz="2000" dirty="0"/>
              <a:t> part (</a:t>
            </a:r>
            <a:r>
              <a:rPr lang="sv-SE" sz="2000" dirty="0" smtClean="0"/>
              <a:t>t.ex. ett företag</a:t>
            </a:r>
            <a:r>
              <a:rPr lang="sv-SE" sz="2000" dirty="0"/>
              <a:t>) uppdrar åt </a:t>
            </a:r>
            <a:r>
              <a:rPr lang="sv-SE" sz="2000" dirty="0" smtClean="0"/>
              <a:t>lärosätet, </a:t>
            </a:r>
            <a:r>
              <a:rPr lang="sv-SE" sz="2000" dirty="0"/>
              <a:t>att utföra en forskningsuppgift. </a:t>
            </a:r>
          </a:p>
          <a:p>
            <a:pPr marL="452438" indent="-452438">
              <a:buNone/>
            </a:pPr>
            <a:r>
              <a:rPr lang="sv-SE" sz="2000" dirty="0" smtClean="0"/>
              <a:t>2. Vid </a:t>
            </a:r>
            <a:r>
              <a:rPr lang="sv-SE" sz="2000" dirty="0"/>
              <a:t>uppdragsforskning deltar inte beställaren själv i forskningsarbetet, utan </a:t>
            </a:r>
            <a:r>
              <a:rPr lang="sv-SE" sz="2000" dirty="0" smtClean="0"/>
              <a:t>lärosätet är </a:t>
            </a:r>
            <a:r>
              <a:rPr lang="sv-SE" sz="2000" dirty="0"/>
              <a:t>forskningshuvudman. </a:t>
            </a:r>
            <a:endParaRPr lang="sv-SE" sz="2000" dirty="0" smtClean="0"/>
          </a:p>
          <a:p>
            <a:pPr marL="452438" indent="-452438">
              <a:buNone/>
            </a:pPr>
            <a:r>
              <a:rPr lang="sv-SE" sz="2000" dirty="0" smtClean="0"/>
              <a:t>3. Oavsett </a:t>
            </a:r>
            <a:r>
              <a:rPr lang="sv-SE" sz="2000" dirty="0"/>
              <a:t>forskningens form så är det viktigt att i </a:t>
            </a:r>
            <a:r>
              <a:rPr lang="sv-SE" sz="2000" dirty="0">
                <a:solidFill>
                  <a:srgbClr val="FF0000"/>
                </a:solidFill>
              </a:rPr>
              <a:t>avtal noga reglera </a:t>
            </a:r>
            <a:r>
              <a:rPr lang="sv-SE" sz="2000" dirty="0"/>
              <a:t>vad som gäller för uppdraget</a:t>
            </a:r>
            <a:r>
              <a:rPr lang="sv-SE" sz="2000" dirty="0" smtClean="0"/>
              <a:t>.</a:t>
            </a:r>
          </a:p>
          <a:p>
            <a:pPr marL="452438" indent="-452438">
              <a:buNone/>
            </a:pPr>
            <a:r>
              <a:rPr lang="sv-SE" sz="2000" dirty="0" smtClean="0"/>
              <a:t>4. </a:t>
            </a:r>
            <a:r>
              <a:rPr lang="sv-SE" sz="2000" dirty="0"/>
              <a:t>Viktigt att beakta att ingen extern part har </a:t>
            </a:r>
            <a:r>
              <a:rPr lang="sv-SE" sz="2000" dirty="0" smtClean="0"/>
              <a:t>möjlighet </a:t>
            </a:r>
            <a:r>
              <a:rPr lang="sv-SE" sz="2000" dirty="0">
                <a:solidFill>
                  <a:srgbClr val="FF0000"/>
                </a:solidFill>
              </a:rPr>
              <a:t>att hindra myndigheten </a:t>
            </a:r>
            <a:r>
              <a:rPr lang="sv-SE" sz="2000" dirty="0"/>
              <a:t>från </a:t>
            </a:r>
            <a:r>
              <a:rPr lang="sv-SE" sz="2000" dirty="0" smtClean="0"/>
              <a:t>att </a:t>
            </a:r>
            <a:r>
              <a:rPr lang="sv-SE" sz="2000" dirty="0"/>
              <a:t>tillämpa gällande rätt, t.ex. </a:t>
            </a:r>
            <a:r>
              <a:rPr lang="sv-SE" sz="2000" dirty="0" smtClean="0"/>
              <a:t>offentlighetsprincipen</a:t>
            </a:r>
            <a:r>
              <a:rPr lang="sv-SE" sz="2000" dirty="0"/>
              <a:t>. </a:t>
            </a:r>
            <a:endParaRPr lang="sv-SE" sz="2000" dirty="0" smtClean="0"/>
          </a:p>
          <a:p>
            <a:pPr marL="452438" indent="-452438">
              <a:buNone/>
            </a:pPr>
            <a:r>
              <a:rPr lang="sv-SE" sz="2000" dirty="0" smtClean="0"/>
              <a:t>5. Sekretess (OSL 31 kap 12 §) anger att uppgifter från uppdragsgivaren kan </a:t>
            </a:r>
            <a:r>
              <a:rPr lang="sv-SE" sz="2000" dirty="0" err="1" smtClean="0"/>
              <a:t>sekretessläggas</a:t>
            </a:r>
            <a:r>
              <a:rPr lang="sv-SE" sz="2000" dirty="0" smtClean="0"/>
              <a:t>.</a:t>
            </a:r>
            <a:endParaRPr lang="sv-SE" sz="2000" dirty="0"/>
          </a:p>
          <a:p>
            <a:pPr marL="452438" indent="-452438" algn="ctr">
              <a:buNone/>
            </a:pPr>
            <a:endParaRPr lang="sv-SE" sz="2000" dirty="0" smtClean="0"/>
          </a:p>
          <a:p>
            <a:pPr marL="452438" indent="-452438" algn="ctr">
              <a:buNone/>
            </a:pPr>
            <a:r>
              <a:rPr lang="sv-SE" sz="2000" dirty="0" smtClean="0">
                <a:solidFill>
                  <a:srgbClr val="FF0000"/>
                </a:solidFill>
              </a:rPr>
              <a:t>Notera – offentlighetsprincipen är inte </a:t>
            </a:r>
            <a:r>
              <a:rPr lang="sv-SE" sz="2000" dirty="0" err="1" smtClean="0">
                <a:solidFill>
                  <a:srgbClr val="FF0000"/>
                </a:solidFill>
              </a:rPr>
              <a:t>avtalsbar</a:t>
            </a:r>
            <a:r>
              <a:rPr lang="sv-SE" sz="2000" dirty="0" smtClean="0">
                <a:solidFill>
                  <a:srgbClr val="FF0000"/>
                </a:solidFill>
              </a:rPr>
              <a:t>!!!!</a:t>
            </a:r>
            <a:endParaRPr lang="sv-SE" sz="2000" dirty="0">
              <a:solidFill>
                <a:srgbClr val="FF0000"/>
              </a:solidFill>
            </a:endParaRPr>
          </a:p>
          <a:p>
            <a:pPr marL="452438" indent="-452438">
              <a:buNone/>
            </a:pPr>
            <a:endParaRPr lang="sv-SE" altLang="sv-SE" dirty="0" smtClean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-71918" y="71918"/>
            <a:ext cx="921591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8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8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572054" y="6396177"/>
            <a:ext cx="14692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Svenska nationell datatjänst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Kristina Ullgren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Maj </a:t>
            </a: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2017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16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0" y="950976"/>
            <a:ext cx="9144000" cy="5047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Forskaren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Anställd vid lärosätet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Regelverket som gäller vid anställning vid ett lärosäte</a:t>
            </a:r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/>
          </a:p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-1" y="0"/>
            <a:ext cx="92364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4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592602" y="6195318"/>
            <a:ext cx="15513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sv-SE" altLang="sv-SE" sz="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Svenska </a:t>
            </a:r>
            <a:r>
              <a:rPr lang="sv-SE" altLang="sv-SE" sz="800" dirty="0">
                <a:latin typeface="Arial" pitchFamily="34" charset="0"/>
                <a:cs typeface="Arial" pitchFamily="34" charset="0"/>
              </a:rPr>
              <a:t>nationell datatjänst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Kristina Ullgren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Maj </a:t>
            </a: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2017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Rak pil 4"/>
          <p:cNvCxnSpPr/>
          <p:nvPr/>
        </p:nvCxnSpPr>
        <p:spPr>
          <a:xfrm>
            <a:off x="4407613" y="2506894"/>
            <a:ext cx="10275" cy="606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pil 6"/>
          <p:cNvCxnSpPr/>
          <p:nvPr/>
        </p:nvCxnSpPr>
        <p:spPr>
          <a:xfrm>
            <a:off x="4417888" y="3708971"/>
            <a:ext cx="0" cy="5856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518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1047964" y="950976"/>
            <a:ext cx="7428216" cy="57184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2000" dirty="0" smtClean="0"/>
              <a:t>Forskaren är anställd vid lärosätet som forskare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2000" dirty="0" smtClean="0"/>
              <a:t>Anställningsavtal – arbetsrättsliga regler</a:t>
            </a:r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2000" dirty="0" smtClean="0"/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/>
          </a:p>
          <a:p>
            <a:pPr eaLnBrk="1" hangingPunct="1">
              <a:spcBef>
                <a:spcPct val="0"/>
              </a:spcBef>
              <a:buNone/>
            </a:pPr>
            <a:r>
              <a:rPr lang="sv-SE" altLang="sv-SE" sz="2000" dirty="0" smtClean="0"/>
              <a:t>Av detta följer att </a:t>
            </a:r>
            <a:endParaRPr lang="sv-SE" altLang="sv-SE" sz="2000" dirty="0" smtClean="0"/>
          </a:p>
          <a:p>
            <a:pPr>
              <a:tabLst>
                <a:tab pos="174625" algn="l"/>
              </a:tabLst>
            </a:pPr>
            <a:r>
              <a:rPr lang="sv-SE" sz="2000" dirty="0"/>
              <a:t> </a:t>
            </a:r>
            <a:r>
              <a:rPr lang="sv-SE" sz="2000" dirty="0" smtClean="0"/>
              <a:t>handlingar t.ex. forskningsdata blir allmänna handlingar</a:t>
            </a:r>
          </a:p>
          <a:p>
            <a:pPr>
              <a:tabLst>
                <a:tab pos="174625" algn="l"/>
              </a:tabLst>
            </a:pPr>
            <a:r>
              <a:rPr lang="sv-SE" sz="2000" dirty="0"/>
              <a:t> </a:t>
            </a:r>
            <a:r>
              <a:rPr lang="sv-SE" sz="2000" dirty="0" smtClean="0"/>
              <a:t>detta gäller oavsett typ av forskning – och oavsett 	privat/offentlig finansiering</a:t>
            </a:r>
            <a:endParaRPr lang="sv-SE" sz="2000" dirty="0"/>
          </a:p>
          <a:p>
            <a:pPr>
              <a:tabLst>
                <a:tab pos="174625" algn="l"/>
              </a:tabLst>
            </a:pPr>
            <a:r>
              <a:rPr lang="sv-SE" sz="2000" dirty="0"/>
              <a:t> </a:t>
            </a:r>
            <a:r>
              <a:rPr lang="sv-SE" sz="2000" dirty="0" smtClean="0"/>
              <a:t>handlingar som framställs av t.ex. forskare inom ramen för 	dennes anställning i dennes forskningsverksamhet –	produceras allmänna handlingar</a:t>
            </a:r>
          </a:p>
          <a:p>
            <a:pPr>
              <a:tabLst>
                <a:tab pos="174625" algn="l"/>
              </a:tabLst>
            </a:pPr>
            <a:r>
              <a:rPr lang="sv-SE" sz="2000" dirty="0"/>
              <a:t> </a:t>
            </a:r>
            <a:r>
              <a:rPr lang="sv-SE" sz="2000" dirty="0" smtClean="0"/>
              <a:t>lärosätet är dennes arbetsgivare och forskaren är anställd för 	att forska</a:t>
            </a:r>
          </a:p>
          <a:p>
            <a:pPr>
              <a:buNone/>
              <a:tabLst>
                <a:tab pos="174625" algn="l"/>
              </a:tabLst>
            </a:pPr>
            <a:endParaRPr lang="sv-SE" sz="2000" dirty="0"/>
          </a:p>
          <a:p>
            <a:pPr>
              <a:buNone/>
              <a:tabLst>
                <a:tab pos="174625" algn="l"/>
              </a:tabLst>
            </a:pPr>
            <a:endParaRPr lang="sv-SE" sz="2000" dirty="0" smtClean="0"/>
          </a:p>
          <a:p>
            <a:endParaRPr lang="sv-SE" sz="1400" dirty="0"/>
          </a:p>
          <a:p>
            <a:pPr>
              <a:buNone/>
            </a:pPr>
            <a:endParaRPr lang="sv-SE" sz="1400" dirty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-1" y="0"/>
            <a:ext cx="92364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4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239000" y="6195318"/>
            <a:ext cx="1905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sv-SE" altLang="sv-SE" sz="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Svenska </a:t>
            </a:r>
            <a:r>
              <a:rPr lang="sv-SE" altLang="sv-SE" sz="800" dirty="0">
                <a:latin typeface="Arial" pitchFamily="34" charset="0"/>
                <a:cs typeface="Arial" pitchFamily="34" charset="0"/>
              </a:rPr>
              <a:t>nationell datatjänst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Kristina Ullgren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Maj </a:t>
            </a: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2017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934948" y="5887092"/>
            <a:ext cx="7654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Finns regelverk som anger att forskaren har tillgång till sina </a:t>
            </a:r>
            <a:r>
              <a:rPr lang="sv-SE" dirty="0" smtClean="0">
                <a:solidFill>
                  <a:srgbClr val="FF0000"/>
                </a:solidFill>
              </a:rPr>
              <a:t>forskningsresultat </a:t>
            </a:r>
            <a:r>
              <a:rPr lang="sv-SE" dirty="0" smtClean="0"/>
              <a:t>för egen exploatering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939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5"/>
          <p:cNvSpPr txBox="1">
            <a:spLocks noChangeArrowheads="1"/>
          </p:cNvSpPr>
          <p:nvPr/>
        </p:nvSpPr>
        <p:spPr bwMode="auto">
          <a:xfrm>
            <a:off x="7592602" y="6092826"/>
            <a:ext cx="1551398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endParaRPr lang="sv-SE" altLang="sv-SE" sz="900" b="0" dirty="0" smtClean="0">
              <a:latin typeface="85 Helvetica Heavy"/>
            </a:endParaRPr>
          </a:p>
          <a:p>
            <a:endParaRPr lang="sv-SE" altLang="sv-SE" sz="900" b="0" dirty="0">
              <a:latin typeface="85 Helvetica Heavy"/>
            </a:endParaRPr>
          </a:p>
          <a:p>
            <a:r>
              <a:rPr lang="sv-SE" altLang="sv-SE" sz="900" b="0" dirty="0" smtClean="0">
                <a:latin typeface="85 Helvetica Heavy"/>
              </a:rPr>
              <a:t>Svensk nationell datatjänst</a:t>
            </a:r>
            <a:endParaRPr lang="sv-SE" altLang="sv-SE" sz="900" b="0" dirty="0">
              <a:latin typeface="85 Helvetica Heavy"/>
            </a:endParaRPr>
          </a:p>
          <a:p>
            <a:r>
              <a:rPr lang="sv-SE" altLang="sv-SE" sz="900" b="0" dirty="0">
                <a:latin typeface="85 Helvetica Heavy"/>
              </a:rPr>
              <a:t>Kristina Ullgren</a:t>
            </a:r>
          </a:p>
          <a:p>
            <a:r>
              <a:rPr lang="sv-SE" altLang="sv-SE" sz="900" b="0" dirty="0" smtClean="0">
                <a:latin typeface="85 Helvetica Heavy"/>
              </a:rPr>
              <a:t>Maj 2017</a:t>
            </a:r>
            <a:endParaRPr lang="sv-SE" altLang="sv-SE" sz="900" b="0" dirty="0">
              <a:latin typeface="85 Helvetica Heavy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698642" y="1074988"/>
            <a:ext cx="8445357" cy="4745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marL="533400" indent="-533400" algn="ctr">
              <a:lnSpc>
                <a:spcPct val="90000"/>
              </a:lnSpc>
              <a:defRPr/>
            </a:pPr>
            <a:r>
              <a:rPr lang="sv-SE" sz="2800" dirty="0" smtClean="0"/>
              <a:t>Forskaren och lärarundantaget</a:t>
            </a:r>
            <a:endParaRPr lang="sv-SE" sz="2800" dirty="0" smtClean="0"/>
          </a:p>
          <a:p>
            <a:pPr marL="533400" indent="-533400" algn="ctr">
              <a:lnSpc>
                <a:spcPct val="90000"/>
              </a:lnSpc>
              <a:defRPr/>
            </a:pPr>
            <a:endParaRPr lang="sv-SE" sz="2800" dirty="0" smtClean="0"/>
          </a:p>
          <a:p>
            <a:pPr marL="533400" indent="-533400">
              <a:lnSpc>
                <a:spcPct val="90000"/>
              </a:lnSpc>
              <a:defRPr/>
            </a:pPr>
            <a:r>
              <a:rPr lang="sv-SE" sz="2800" dirty="0" smtClean="0"/>
              <a:t>1.	</a:t>
            </a:r>
            <a:r>
              <a:rPr lang="sv-SE" sz="2800" b="0" dirty="0" smtClean="0"/>
              <a:t>Avser </a:t>
            </a:r>
            <a:r>
              <a:rPr lang="sv-SE" sz="2800" b="0" i="1" dirty="0" smtClean="0">
                <a:solidFill>
                  <a:srgbClr val="FF0000"/>
                </a:solidFill>
              </a:rPr>
              <a:t>patenträtten</a:t>
            </a:r>
            <a:r>
              <a:rPr lang="sv-SE" sz="2800" b="0" dirty="0" smtClean="0"/>
              <a:t> d.v.s. teknisk uppfinning 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sv-SE" sz="2800" b="0" dirty="0" smtClean="0"/>
              <a:t>	som är patenterbar i Sverige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sv-SE" sz="2800" b="0" dirty="0" smtClean="0"/>
              <a:t>2.	Lag (1949:345) om rätten till arbetstagares uppfinningar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sv-SE" sz="2800" b="0" dirty="0" smtClean="0"/>
              <a:t>3.	Utgångspunkt att </a:t>
            </a:r>
            <a:r>
              <a:rPr lang="sv-SE" sz="2800" b="0" dirty="0" smtClean="0">
                <a:solidFill>
                  <a:srgbClr val="FF0000"/>
                </a:solidFill>
              </a:rPr>
              <a:t>uppfinningar</a:t>
            </a:r>
            <a:r>
              <a:rPr lang="sv-SE" sz="2800" b="0" dirty="0" smtClean="0"/>
              <a:t> som </a:t>
            </a:r>
            <a:r>
              <a:rPr lang="sv-SE" sz="2800" b="0" dirty="0" smtClean="0">
                <a:solidFill>
                  <a:srgbClr val="FF0000"/>
                </a:solidFill>
              </a:rPr>
              <a:t>resultat</a:t>
            </a:r>
            <a:r>
              <a:rPr lang="sv-SE" sz="2800" b="0" dirty="0" smtClean="0"/>
              <a:t> av ett </a:t>
            </a:r>
            <a:r>
              <a:rPr lang="sv-SE" sz="2800" b="0" dirty="0" smtClean="0">
                <a:solidFill>
                  <a:srgbClr val="FF0000"/>
                </a:solidFill>
              </a:rPr>
              <a:t>anställningsförhållande</a:t>
            </a:r>
            <a:r>
              <a:rPr lang="sv-SE" sz="2800" b="0" dirty="0" smtClean="0"/>
              <a:t> tillkommer </a:t>
            </a:r>
            <a:r>
              <a:rPr lang="sv-SE" sz="2800" b="0" dirty="0" smtClean="0">
                <a:solidFill>
                  <a:srgbClr val="FF0000"/>
                </a:solidFill>
              </a:rPr>
              <a:t>arbetsgivaren</a:t>
            </a:r>
          </a:p>
          <a:p>
            <a:pPr marL="533400" indent="-533400">
              <a:lnSpc>
                <a:spcPct val="90000"/>
              </a:lnSpc>
              <a:defRPr/>
            </a:pPr>
            <a:r>
              <a:rPr lang="sv-SE" sz="2800" b="0" dirty="0" smtClean="0"/>
              <a:t>4.	</a:t>
            </a:r>
            <a:r>
              <a:rPr lang="sv-SE" sz="2800" b="0" dirty="0" smtClean="0">
                <a:solidFill>
                  <a:srgbClr val="FF0000"/>
                </a:solidFill>
              </a:rPr>
              <a:t>Undantag</a:t>
            </a:r>
            <a:r>
              <a:rPr lang="sv-SE" sz="2800" b="0" dirty="0" smtClean="0"/>
              <a:t> för lärare vid universitet, högskolor och andra inrättningar som tillhör undervisnings-väsendet samt viss militär personal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-20549" y="75476"/>
            <a:ext cx="9144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 Unicode MS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 Unicode MS" pitchFamily="34" charset="-128"/>
              </a:defRPr>
            </a:lvl9pPr>
          </a:lstStyle>
          <a:p>
            <a:pPr algn="ctr"/>
            <a:r>
              <a:rPr lang="sv-SE" altLang="sv-SE" sz="1400" b="0" dirty="0">
                <a:solidFill>
                  <a:schemeClr val="tx2"/>
                </a:solidFill>
              </a:rPr>
              <a:t>Vem äger forskningsdata</a:t>
            </a:r>
            <a:r>
              <a:rPr lang="sv-SE" altLang="sv-SE" sz="1400" b="0" dirty="0" smtClean="0">
                <a:solidFill>
                  <a:schemeClr val="tx2"/>
                </a:solidFill>
              </a:rPr>
              <a:t>?</a:t>
            </a:r>
            <a:endParaRPr lang="sv-SE" altLang="sv-SE" sz="14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85158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493160" y="1457739"/>
            <a:ext cx="8411657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3600" dirty="0" smtClean="0"/>
              <a:t>Allmänheten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dirty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dirty="0" smtClean="0"/>
              <a:t>Öppet tillgängligt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dirty="0" smtClean="0"/>
              <a:t>(</a:t>
            </a:r>
            <a:r>
              <a:rPr lang="sv-SE" altLang="sv-SE" dirty="0" err="1" smtClean="0"/>
              <a:t>Open</a:t>
            </a:r>
            <a:r>
              <a:rPr lang="sv-SE" altLang="sv-SE" dirty="0" smtClean="0"/>
              <a:t> Access)</a:t>
            </a:r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/>
          </a:p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  <a:p>
            <a:pPr>
              <a:buNone/>
            </a:pPr>
            <a:r>
              <a:rPr lang="sv-SE" sz="1800" dirty="0"/>
              <a:t>Grundprincipen </a:t>
            </a:r>
            <a:r>
              <a:rPr lang="sv-SE" sz="1800" dirty="0" smtClean="0"/>
              <a:t>är </a:t>
            </a:r>
            <a:r>
              <a:rPr lang="sv-SE" sz="1800" dirty="0"/>
              <a:t>att</a:t>
            </a:r>
          </a:p>
          <a:p>
            <a:pPr>
              <a:tabLst>
                <a:tab pos="174625" algn="l"/>
              </a:tabLst>
            </a:pPr>
            <a:r>
              <a:rPr lang="sv-SE" sz="1800" dirty="0"/>
              <a:t> </a:t>
            </a:r>
            <a:r>
              <a:rPr lang="sv-SE" sz="1800" dirty="0" smtClean="0"/>
              <a:t>	vetenskapliga </a:t>
            </a:r>
            <a:r>
              <a:rPr lang="sv-SE" sz="1800" dirty="0"/>
              <a:t>publikationer och konstnärliga verk </a:t>
            </a:r>
            <a:r>
              <a:rPr lang="sv-SE" sz="1800" dirty="0" smtClean="0"/>
              <a:t>samt,</a:t>
            </a:r>
            <a:endParaRPr lang="sv-SE" sz="1800" dirty="0" smtClean="0"/>
          </a:p>
          <a:p>
            <a:pPr marL="174625" indent="-174625"/>
            <a:r>
              <a:rPr lang="sv-SE" sz="1800" dirty="0" smtClean="0">
                <a:solidFill>
                  <a:srgbClr val="FF0000"/>
                </a:solidFill>
              </a:rPr>
              <a:t>forskningsdata</a:t>
            </a:r>
            <a:r>
              <a:rPr lang="sv-SE" sz="1800" dirty="0" smtClean="0"/>
              <a:t> </a:t>
            </a:r>
            <a:r>
              <a:rPr lang="sv-SE" sz="1800" dirty="0"/>
              <a:t>som ligger till grund för vetenskapliga publikationer,</a:t>
            </a:r>
          </a:p>
          <a:p>
            <a:pPr>
              <a:tabLst>
                <a:tab pos="174625" algn="l"/>
              </a:tabLst>
            </a:pPr>
            <a:r>
              <a:rPr lang="sv-SE" sz="1800" dirty="0" smtClean="0"/>
              <a:t>  som </a:t>
            </a:r>
            <a:r>
              <a:rPr lang="sv-SE" sz="1800" dirty="0"/>
              <a:t>är resultatet av offentligt finansierad forskning, ska vara öppet </a:t>
            </a:r>
            <a:r>
              <a:rPr lang="sv-SE" sz="1800" dirty="0" smtClean="0"/>
              <a:t>	tillgängliga.</a:t>
            </a:r>
            <a:endParaRPr lang="sv-SE" sz="1800" dirty="0"/>
          </a:p>
          <a:p>
            <a:pPr marL="174625" indent="-174625"/>
            <a:r>
              <a:rPr lang="sv-SE" sz="1800" dirty="0" smtClean="0"/>
              <a:t>för </a:t>
            </a:r>
            <a:r>
              <a:rPr lang="sv-SE" sz="1800" dirty="0"/>
              <a:t>såväl andra forskare som den intresserade allmänheten och företag</a:t>
            </a:r>
            <a:r>
              <a:rPr lang="sv-SE" sz="1400" dirty="0"/>
              <a:t>.</a:t>
            </a:r>
            <a:endParaRPr lang="sv-SE" altLang="sv-SE" sz="1400" dirty="0" smtClean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102742" y="-236306"/>
            <a:ext cx="9113176" cy="88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3556" dirty="0" smtClean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6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428216" y="6411074"/>
            <a:ext cx="1715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Svensk nationell datatjänst</a:t>
            </a:r>
          </a:p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Kristina Ullgren</a:t>
            </a:r>
          </a:p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Maj </a:t>
            </a: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2017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363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493160" y="1457739"/>
            <a:ext cx="8411657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3600" dirty="0" smtClean="0"/>
              <a:t>En ”annan” fråga – vad får man göra med den tillgängliga forskningsdata</a:t>
            </a:r>
            <a:endParaRPr lang="sv-SE" altLang="sv-SE" sz="36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dirty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dirty="0" err="1" smtClean="0"/>
              <a:t>Etikprövningslagen</a:t>
            </a:r>
            <a:endParaRPr lang="sv-SE" altLang="sv-SE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dirty="0" err="1" smtClean="0"/>
              <a:t>Personuppgiftlagen</a:t>
            </a:r>
            <a:endParaRPr lang="sv-SE" altLang="sv-SE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dirty="0" smtClean="0"/>
              <a:t>Upphovsrättslagen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dirty="0" smtClean="0"/>
              <a:t>Offentlighets- och sekretesslagen</a:t>
            </a:r>
            <a:endParaRPr lang="sv-SE" altLang="sv-SE" dirty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102742" y="-236306"/>
            <a:ext cx="9113176" cy="88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3556" dirty="0" smtClean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6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428216" y="6411074"/>
            <a:ext cx="1715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Svensk nationell datatjänst</a:t>
            </a:r>
          </a:p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Kristina Ullgren</a:t>
            </a:r>
          </a:p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Maj </a:t>
            </a: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2017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94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0" y="1457739"/>
            <a:ext cx="8904817" cy="2560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dirty="0" smtClean="0"/>
              <a:t>Referenser</a:t>
            </a:r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/>
          </a:p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  <a:p>
            <a:pPr marL="801688">
              <a:buNone/>
            </a:pPr>
            <a:r>
              <a:rPr lang="sv-SE" sz="1600" dirty="0" smtClean="0"/>
              <a:t>Offentlighetsprincipen, Alf Bohlin, nionde upplagan, 2009</a:t>
            </a:r>
          </a:p>
          <a:p>
            <a:pPr marL="801688">
              <a:buNone/>
            </a:pPr>
            <a:endParaRPr lang="sv-SE" sz="1600" dirty="0" smtClean="0"/>
          </a:p>
          <a:p>
            <a:pPr marL="801688">
              <a:buNone/>
            </a:pPr>
            <a:r>
              <a:rPr lang="sv-SE" sz="1600" dirty="0" smtClean="0"/>
              <a:t>Vetenskapsrådets rapport, ”Förslag till nationella riktlinjer för öppen tillgång till vetenskaplig information”, 2015 (</a:t>
            </a:r>
            <a:r>
              <a:rPr lang="sv-SE" sz="1600" dirty="0" err="1" smtClean="0"/>
              <a:t>diarienr</a:t>
            </a:r>
            <a:r>
              <a:rPr lang="sv-SE" sz="1600" dirty="0" smtClean="0"/>
              <a:t> 1.1.2-2015-8)</a:t>
            </a:r>
          </a:p>
          <a:p>
            <a:pPr marL="801688">
              <a:buNone/>
            </a:pPr>
            <a:endParaRPr lang="sv-SE" sz="1400" dirty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0" y="-236306"/>
            <a:ext cx="9215918" cy="885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sv-SE" altLang="sv-SE" sz="3556" dirty="0" smtClean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6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428216" y="6411074"/>
            <a:ext cx="1715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Svensk nationell datatjänst</a:t>
            </a:r>
          </a:p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Kristina Ullgren</a:t>
            </a:r>
          </a:p>
          <a:p>
            <a:r>
              <a:rPr lang="sv-SE" altLang="sv-SE" sz="800" dirty="0">
                <a:latin typeface="Arial" pitchFamily="34" charset="0"/>
                <a:cs typeface="Arial" pitchFamily="34" charset="0"/>
              </a:rPr>
              <a:t>Maj </a:t>
            </a: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2017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781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394564"/>
            <a:ext cx="9144000" cy="1143000"/>
          </a:xfrm>
        </p:spPr>
        <p:txBody>
          <a:bodyPr/>
          <a:lstStyle/>
          <a:p>
            <a:r>
              <a:rPr lang="sv-SE" altLang="sv-SE" dirty="0" smtClean="0"/>
              <a:t>Kontakt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3043838"/>
            <a:ext cx="8615009" cy="2072268"/>
          </a:xfrm>
        </p:spPr>
        <p:txBody>
          <a:bodyPr/>
          <a:lstStyle/>
          <a:p>
            <a:pPr marL="474139" indent="-474139" algn="ctr">
              <a:buNone/>
            </a:pPr>
            <a:r>
              <a:rPr lang="sv-SE" altLang="sv-SE" dirty="0" smtClean="0"/>
              <a:t>Kristina Ullgren, universitetsjurist</a:t>
            </a:r>
          </a:p>
          <a:p>
            <a:pPr marL="474139" indent="-474139" algn="ctr">
              <a:buNone/>
            </a:pPr>
            <a:r>
              <a:rPr lang="sv-SE" altLang="sv-SE" dirty="0" smtClean="0"/>
              <a:t>031 – 786 1092</a:t>
            </a:r>
          </a:p>
          <a:p>
            <a:pPr marL="474139" indent="-474139" algn="ctr">
              <a:buNone/>
            </a:pPr>
            <a:r>
              <a:rPr lang="sv-SE" altLang="sv-SE" dirty="0" smtClean="0"/>
              <a:t>kristina.ullgren@gu.se</a:t>
            </a:r>
          </a:p>
          <a:p>
            <a:pPr marL="474139" indent="-474139" algn="ctr">
              <a:buNone/>
            </a:pPr>
            <a:endParaRPr lang="sv-SE" altLang="sv-SE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0" y="164387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altLang="sv-SE" dirty="0">
                <a:solidFill>
                  <a:schemeClr val="tx2"/>
                </a:solidFill>
              </a:rPr>
              <a:t>Vem äger forskningsdata?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1247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5" name="Object 4"/>
          <p:cNvGraphicFramePr>
            <a:graphicFrameLocks noChangeAspect="1"/>
          </p:cNvGraphicFramePr>
          <p:nvPr/>
        </p:nvGraphicFramePr>
        <p:xfrm>
          <a:off x="1500011" y="1444978"/>
          <a:ext cx="6016978" cy="39172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5" r:id="rId4" imgW="1072896" imgH="1469136" progId="MS_ClipArt_Gallery">
                  <p:embed/>
                </p:oleObj>
              </mc:Choice>
              <mc:Fallback>
                <p:oleObj r:id="rId4" imgW="1072896" imgH="1469136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011" y="1444978"/>
                        <a:ext cx="6016978" cy="391724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37420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888571" y="1457739"/>
            <a:ext cx="8016246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sv-SE" altLang="sv-SE" sz="1400" dirty="0"/>
          </a:p>
          <a:p>
            <a:pPr marL="342900" indent="-342900" defTabSz="361950" eaLnBrk="1" hangingPunct="1">
              <a:spcBef>
                <a:spcPct val="0"/>
              </a:spcBef>
              <a:buAutoNum type="arabicParenR"/>
              <a:tabLst>
                <a:tab pos="180975" algn="l"/>
              </a:tabLst>
            </a:pPr>
            <a:r>
              <a:rPr lang="sv-SE" altLang="sv-SE" sz="1600" dirty="0" smtClean="0"/>
              <a:t>Vad menas med ”forskningsdata”?</a:t>
            </a:r>
          </a:p>
          <a:p>
            <a:pPr marL="342900" indent="-342900" defTabSz="361950" eaLnBrk="1" hangingPunct="1">
              <a:spcBef>
                <a:spcPct val="0"/>
              </a:spcBef>
              <a:buAutoNum type="arabicParenR"/>
              <a:tabLst>
                <a:tab pos="180975" algn="l"/>
              </a:tabLst>
            </a:pPr>
            <a:endParaRPr lang="sv-SE" altLang="sv-SE" sz="1600" dirty="0"/>
          </a:p>
          <a:p>
            <a:pPr marL="342900" indent="-342900" defTabSz="361950" eaLnBrk="1" hangingPunct="1">
              <a:spcBef>
                <a:spcPct val="0"/>
              </a:spcBef>
              <a:buAutoNum type="arabicParenR"/>
              <a:tabLst>
                <a:tab pos="180975" algn="l"/>
              </a:tabLst>
            </a:pPr>
            <a:r>
              <a:rPr lang="sv-SE" altLang="sv-SE" sz="1600" dirty="0" smtClean="0"/>
              <a:t>Allmänna regelverket och forskningsdata</a:t>
            </a:r>
          </a:p>
          <a:p>
            <a:pPr marL="342900" indent="-342900" defTabSz="361950" eaLnBrk="1" hangingPunct="1">
              <a:spcBef>
                <a:spcPct val="0"/>
              </a:spcBef>
              <a:buAutoNum type="arabicParenR"/>
              <a:tabLst>
                <a:tab pos="180975" algn="l"/>
              </a:tabLst>
            </a:pPr>
            <a:endParaRPr lang="sv-SE" altLang="sv-SE" sz="1600" dirty="0"/>
          </a:p>
          <a:p>
            <a:pPr marL="342900" indent="-342900" defTabSz="361950" eaLnBrk="1" hangingPunct="1">
              <a:spcBef>
                <a:spcPct val="0"/>
              </a:spcBef>
              <a:buAutoNum type="arabicParenR"/>
              <a:tabLst>
                <a:tab pos="180975" algn="l"/>
              </a:tabLst>
            </a:pPr>
            <a:r>
              <a:rPr lang="sv-SE" altLang="sv-SE" sz="1600" dirty="0" smtClean="0"/>
              <a:t>Bevarande och gallring av forskningsdata</a:t>
            </a:r>
          </a:p>
          <a:p>
            <a:pPr marL="342900" indent="-342900" defTabSz="361950" eaLnBrk="1" hangingPunct="1">
              <a:spcBef>
                <a:spcPct val="0"/>
              </a:spcBef>
              <a:buAutoNum type="arabicParenR"/>
              <a:tabLst>
                <a:tab pos="180975" algn="l"/>
              </a:tabLst>
            </a:pPr>
            <a:endParaRPr lang="sv-SE" altLang="sv-SE" sz="1600" dirty="0"/>
          </a:p>
          <a:p>
            <a:pPr marL="342900" indent="-342900" defTabSz="361950" eaLnBrk="1" hangingPunct="1">
              <a:spcBef>
                <a:spcPct val="0"/>
              </a:spcBef>
              <a:buAutoNum type="arabicParenR"/>
              <a:tabLst>
                <a:tab pos="180975" algn="l"/>
              </a:tabLst>
            </a:pPr>
            <a:r>
              <a:rPr lang="sv-SE" altLang="sv-SE" sz="1600" dirty="0" smtClean="0"/>
              <a:t>Vem kan sägas ”äga” forskningsdata?</a:t>
            </a:r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600" dirty="0"/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1600" dirty="0"/>
              <a:t>5</a:t>
            </a:r>
            <a:r>
              <a:rPr lang="sv-SE" altLang="sv-SE" sz="1600" dirty="0" smtClean="0"/>
              <a:t>) Skillnaden mellan forskningsdata/forskningsresultat – som universitetet äger 	gentemot resultatet som forskaren själv kan nyttja för ekonomiska ändamål?</a:t>
            </a:r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600" dirty="0"/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1600" dirty="0"/>
              <a:t>6</a:t>
            </a:r>
            <a:r>
              <a:rPr lang="sv-SE" altLang="sv-SE" sz="1600" dirty="0" smtClean="0"/>
              <a:t>) Är det någon skillnad om forskningen är finansierad av ex. VR eller av en privat 	finansiär eller företag?</a:t>
            </a:r>
          </a:p>
          <a:p>
            <a:pPr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 smtClean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0" y="612422"/>
            <a:ext cx="9144000" cy="639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3556" dirty="0" smtClean="0">
                <a:solidFill>
                  <a:schemeClr val="tx2"/>
                </a:solidFill>
              </a:rPr>
              <a:t>Inledning</a:t>
            </a:r>
            <a:endParaRPr lang="sv-SE" altLang="sv-SE" sz="2844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altLang="sv-SE" dirty="0">
                <a:solidFill>
                  <a:schemeClr val="tx2"/>
                </a:solidFill>
              </a:rPr>
              <a:t>Vem äger forskningsdata?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957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410966" y="950976"/>
            <a:ext cx="8630292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3600" dirty="0" smtClean="0"/>
              <a:t>Intressenter</a:t>
            </a:r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dirty="0"/>
          </a:p>
          <a:p>
            <a:pPr marL="514350" indent="-514350" eaLnBrk="1" hangingPunct="1">
              <a:spcBef>
                <a:spcPct val="0"/>
              </a:spcBef>
              <a:buAutoNum type="arabicParenR"/>
              <a:tabLst>
                <a:tab pos="185738" algn="l"/>
              </a:tabLst>
            </a:pPr>
            <a:r>
              <a:rPr lang="sv-SE" altLang="sv-SE" dirty="0" smtClean="0"/>
              <a:t>Lärosätet</a:t>
            </a:r>
          </a:p>
          <a:p>
            <a:pPr marL="514350" indent="-514350" eaLnBrk="1" hangingPunct="1">
              <a:spcBef>
                <a:spcPct val="0"/>
              </a:spcBef>
              <a:buAutoNum type="arabicParenR"/>
              <a:tabLst>
                <a:tab pos="185738" algn="l"/>
              </a:tabLst>
            </a:pPr>
            <a:r>
              <a:rPr lang="sv-SE" altLang="sv-SE" dirty="0" smtClean="0"/>
              <a:t>Finansiärer</a:t>
            </a:r>
          </a:p>
          <a:p>
            <a:pPr marL="514350" indent="-514350" eaLnBrk="1" hangingPunct="1">
              <a:spcBef>
                <a:spcPct val="0"/>
              </a:spcBef>
              <a:buAutoNum type="arabicParenR"/>
              <a:tabLst>
                <a:tab pos="185738" algn="l"/>
              </a:tabLst>
            </a:pPr>
            <a:r>
              <a:rPr lang="sv-SE" altLang="sv-SE" dirty="0" smtClean="0"/>
              <a:t>Forskaren</a:t>
            </a:r>
          </a:p>
          <a:p>
            <a:pPr marL="514350" indent="-514350" eaLnBrk="1" hangingPunct="1">
              <a:spcBef>
                <a:spcPct val="0"/>
              </a:spcBef>
              <a:buAutoNum type="arabicParenR"/>
              <a:tabLst>
                <a:tab pos="185738" algn="l"/>
              </a:tabLst>
            </a:pPr>
            <a:r>
              <a:rPr lang="sv-SE" altLang="sv-SE" dirty="0" smtClean="0"/>
              <a:t>”Konkurrentforskaren”</a:t>
            </a:r>
          </a:p>
          <a:p>
            <a:pPr marL="514350" indent="-514350" eaLnBrk="1" hangingPunct="1">
              <a:spcBef>
                <a:spcPct val="0"/>
              </a:spcBef>
              <a:buAutoNum type="arabicParenR"/>
              <a:tabLst>
                <a:tab pos="185738" algn="l"/>
              </a:tabLst>
            </a:pPr>
            <a:r>
              <a:rPr lang="sv-SE" altLang="sv-SE" dirty="0" smtClean="0"/>
              <a:t>Innovatörer</a:t>
            </a:r>
          </a:p>
          <a:p>
            <a:pPr marL="514350" indent="-514350" eaLnBrk="1" hangingPunct="1">
              <a:spcBef>
                <a:spcPct val="0"/>
              </a:spcBef>
              <a:buAutoNum type="arabicParenR"/>
              <a:tabLst>
                <a:tab pos="185738" algn="l"/>
              </a:tabLst>
            </a:pPr>
            <a:r>
              <a:rPr lang="sv-SE" altLang="sv-SE" dirty="0" smtClean="0"/>
              <a:t>Massmedia</a:t>
            </a:r>
          </a:p>
          <a:p>
            <a:pPr marL="514350" indent="-514350" eaLnBrk="1" hangingPunct="1">
              <a:spcBef>
                <a:spcPct val="0"/>
              </a:spcBef>
              <a:buAutoNum type="arabicParenR"/>
              <a:tabLst>
                <a:tab pos="185738" algn="l"/>
              </a:tabLst>
            </a:pPr>
            <a:r>
              <a:rPr lang="sv-SE" altLang="sv-SE" dirty="0" smtClean="0"/>
              <a:t>Publicister</a:t>
            </a:r>
          </a:p>
          <a:p>
            <a:pPr marL="514350" indent="-514350" eaLnBrk="1" hangingPunct="1">
              <a:spcBef>
                <a:spcPct val="0"/>
              </a:spcBef>
              <a:buAutoNum type="arabicParenR"/>
              <a:tabLst>
                <a:tab pos="185738" algn="l"/>
              </a:tabLst>
            </a:pPr>
            <a:r>
              <a:rPr lang="sv-SE" altLang="sv-SE" dirty="0" smtClean="0"/>
              <a:t>Allmänheten</a:t>
            </a:r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/>
          </a:p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-1" y="0"/>
            <a:ext cx="92364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4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705618" y="5998513"/>
            <a:ext cx="1530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sv-SE" altLang="sv-SE" sz="800" dirty="0" smtClean="0">
              <a:latin typeface="45 Helvetica Light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v-SE" altLang="sv-SE" sz="800" dirty="0">
              <a:latin typeface="45 Helvetica Light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v-SE" altLang="sv-SE" sz="800" dirty="0" smtClean="0">
              <a:latin typeface="45 Helvetica Light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 smtClean="0">
                <a:latin typeface="45 Helvetica Light" charset="0"/>
              </a:rPr>
              <a:t>Svenska </a:t>
            </a:r>
            <a:r>
              <a:rPr lang="sv-SE" altLang="sv-SE" sz="800" dirty="0">
                <a:latin typeface="45 Helvetica Light" charset="0"/>
              </a:rPr>
              <a:t>nationell datatjänst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45 Helvetica Light" charset="0"/>
              </a:rPr>
              <a:t>Kristina Ullgren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45 Helvetica Light" charset="0"/>
              </a:rPr>
              <a:t>Maj </a:t>
            </a:r>
            <a:r>
              <a:rPr lang="sv-SE" altLang="sv-SE" sz="800" dirty="0" smtClean="0">
                <a:latin typeface="45 Helvetica Light" charset="0"/>
              </a:rPr>
              <a:t>2017</a:t>
            </a:r>
            <a:endParaRPr lang="sv-SE" altLang="sv-SE" sz="800" dirty="0">
              <a:latin typeface="45 Helvetica Light" charset="0"/>
            </a:endParaRPr>
          </a:p>
        </p:txBody>
      </p:sp>
      <p:sp>
        <p:nvSpPr>
          <p:cNvPr id="4" name="Ellips 3"/>
          <p:cNvSpPr/>
          <p:nvPr/>
        </p:nvSpPr>
        <p:spPr>
          <a:xfrm>
            <a:off x="5181600" y="2065106"/>
            <a:ext cx="3723217" cy="3092521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800" dirty="0" smtClean="0">
                <a:solidFill>
                  <a:schemeClr val="tx1"/>
                </a:solidFill>
              </a:rPr>
              <a:t>Forskningsdata</a:t>
            </a:r>
            <a:endParaRPr lang="sv-SE" sz="2800" dirty="0">
              <a:solidFill>
                <a:schemeClr val="tx1"/>
              </a:solidFill>
            </a:endParaRPr>
          </a:p>
        </p:txBody>
      </p:sp>
      <p:cxnSp>
        <p:nvCxnSpPr>
          <p:cNvPr id="6" name="Rak pil 5"/>
          <p:cNvCxnSpPr/>
          <p:nvPr/>
        </p:nvCxnSpPr>
        <p:spPr>
          <a:xfrm>
            <a:off x="2958957" y="2202745"/>
            <a:ext cx="2393879" cy="4205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Rak pil 7"/>
          <p:cNvCxnSpPr/>
          <p:nvPr/>
        </p:nvCxnSpPr>
        <p:spPr>
          <a:xfrm>
            <a:off x="3124200" y="2537717"/>
            <a:ext cx="2057400" cy="339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pil 9"/>
          <p:cNvCxnSpPr/>
          <p:nvPr/>
        </p:nvCxnSpPr>
        <p:spPr>
          <a:xfrm>
            <a:off x="3139611" y="3009033"/>
            <a:ext cx="1921268" cy="1823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>
            <a:off x="3139611" y="3904180"/>
            <a:ext cx="18219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ak pil 15"/>
          <p:cNvCxnSpPr/>
          <p:nvPr/>
        </p:nvCxnSpPr>
        <p:spPr>
          <a:xfrm flipV="1">
            <a:off x="3103494" y="4202130"/>
            <a:ext cx="1808464" cy="924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Rak pil 17"/>
          <p:cNvCxnSpPr/>
          <p:nvPr/>
        </p:nvCxnSpPr>
        <p:spPr>
          <a:xfrm flipV="1">
            <a:off x="3194250" y="4530903"/>
            <a:ext cx="1811990" cy="1746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Rak pil 19"/>
          <p:cNvCxnSpPr/>
          <p:nvPr/>
        </p:nvCxnSpPr>
        <p:spPr>
          <a:xfrm>
            <a:off x="4618232" y="3482938"/>
            <a:ext cx="36987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Rak pil 8"/>
          <p:cNvCxnSpPr/>
          <p:nvPr/>
        </p:nvCxnSpPr>
        <p:spPr>
          <a:xfrm flipV="1">
            <a:off x="3194250" y="4818580"/>
            <a:ext cx="1767265" cy="3390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ruta 4"/>
          <p:cNvSpPr txBox="1"/>
          <p:nvPr/>
        </p:nvSpPr>
        <p:spPr>
          <a:xfrm>
            <a:off x="3729520" y="5532900"/>
            <a:ext cx="344805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En ”annan” fråga – vad får man göra med forskningsdata i de fall som man får tillgång till den?</a:t>
            </a:r>
            <a:endParaRPr lang="sv-SE" dirty="0"/>
          </a:p>
        </p:txBody>
      </p:sp>
      <p:cxnSp>
        <p:nvCxnSpPr>
          <p:cNvPr id="11" name="Rak pil 10"/>
          <p:cNvCxnSpPr/>
          <p:nvPr/>
        </p:nvCxnSpPr>
        <p:spPr>
          <a:xfrm flipH="1">
            <a:off x="5496674" y="4988103"/>
            <a:ext cx="339047" cy="443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5209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0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791110" y="1058238"/>
            <a:ext cx="7798086" cy="538609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sv-SE" sz="3200" b="1" dirty="0" smtClean="0"/>
              <a:t>Vad menas med forskningsdata?</a:t>
            </a:r>
            <a:endParaRPr lang="sv-SE" sz="1800" b="1" dirty="0" smtClean="0"/>
          </a:p>
          <a:p>
            <a:pPr>
              <a:buNone/>
            </a:pPr>
            <a:endParaRPr lang="sv-SE" sz="1400" b="1" dirty="0" smtClean="0"/>
          </a:p>
          <a:p>
            <a:pPr>
              <a:buNone/>
            </a:pPr>
            <a:r>
              <a:rPr lang="sv-SE" altLang="sv-SE" sz="1600" b="1" dirty="0" smtClean="0">
                <a:latin typeface="45 Helvetica Light" charset="0"/>
              </a:rPr>
              <a:t>Forskning</a:t>
            </a:r>
            <a:r>
              <a:rPr lang="sv-SE" altLang="sv-SE" sz="1600" dirty="0" smtClean="0">
                <a:latin typeface="45 Helvetica Light" charset="0"/>
              </a:rPr>
              <a:t> ”I </a:t>
            </a:r>
            <a:r>
              <a:rPr lang="sv-SE" altLang="sv-SE" sz="1600" dirty="0">
                <a:latin typeface="45 Helvetica Light" charset="0"/>
              </a:rPr>
              <a:t>denna </a:t>
            </a:r>
            <a:r>
              <a:rPr lang="sv-SE" altLang="sv-SE" sz="1600" dirty="0" smtClean="0">
                <a:latin typeface="45 Helvetica Light" charset="0"/>
              </a:rPr>
              <a:t>lag (</a:t>
            </a:r>
            <a:r>
              <a:rPr lang="sv-SE" altLang="sv-SE" sz="1600" dirty="0" err="1" smtClean="0">
                <a:latin typeface="45 Helvetica Light" charset="0"/>
              </a:rPr>
              <a:t>Etikprövningslagen</a:t>
            </a:r>
            <a:r>
              <a:rPr lang="sv-SE" altLang="sv-SE" sz="1600" dirty="0" smtClean="0">
                <a:latin typeface="45 Helvetica Light" charset="0"/>
              </a:rPr>
              <a:t> (2003:460</a:t>
            </a:r>
            <a:r>
              <a:rPr lang="sv-SE" altLang="sv-SE" sz="1600" dirty="0" smtClean="0">
                <a:latin typeface="45 Helvetica Light" charset="0"/>
              </a:rPr>
              <a:t>)) </a:t>
            </a:r>
            <a:r>
              <a:rPr lang="sv-SE" altLang="sv-SE" sz="1600" dirty="0">
                <a:latin typeface="45 Helvetica Light" charset="0"/>
              </a:rPr>
              <a:t>avses med </a:t>
            </a:r>
            <a:r>
              <a:rPr lang="sv-SE" altLang="sv-SE" sz="1600" i="1" dirty="0">
                <a:solidFill>
                  <a:srgbClr val="FF0000"/>
                </a:solidFill>
                <a:latin typeface="45 Helvetica Light" charset="0"/>
              </a:rPr>
              <a:t>forskning</a:t>
            </a:r>
            <a:r>
              <a:rPr lang="sv-SE" altLang="sv-SE" sz="1600" dirty="0">
                <a:solidFill>
                  <a:srgbClr val="FF0000"/>
                </a:solidFill>
                <a:latin typeface="45 Helvetica Light" charset="0"/>
              </a:rPr>
              <a:t> </a:t>
            </a:r>
            <a:r>
              <a:rPr lang="sv-SE" sz="1600" dirty="0"/>
              <a:t>vetenskapligt experimentellt eller teoretiskt arbete för att inhämta ny kunskap och utvecklingsarbete på vetenskaplig grund</a:t>
            </a:r>
            <a:r>
              <a:rPr lang="sv-SE" sz="1600" dirty="0" smtClean="0">
                <a:latin typeface="45 Helvetica Light" charset="0"/>
              </a:rPr>
              <a:t>”</a:t>
            </a:r>
            <a:endParaRPr lang="sv-SE" altLang="sv-SE" sz="1600" dirty="0"/>
          </a:p>
          <a:p>
            <a:pPr>
              <a:buNone/>
            </a:pPr>
            <a:endParaRPr lang="sv-SE" sz="1600" b="1" dirty="0"/>
          </a:p>
          <a:p>
            <a:pPr>
              <a:buNone/>
            </a:pPr>
            <a:r>
              <a:rPr lang="sv-SE" sz="1600" b="1" dirty="0" smtClean="0"/>
              <a:t>Forskningsdata</a:t>
            </a:r>
            <a:r>
              <a:rPr lang="sv-SE" sz="1600" dirty="0" smtClean="0"/>
              <a:t> </a:t>
            </a:r>
            <a:r>
              <a:rPr lang="sv-SE" sz="1600" dirty="0"/>
              <a:t>är </a:t>
            </a:r>
            <a:r>
              <a:rPr lang="sv-SE" sz="1600" dirty="0">
                <a:solidFill>
                  <a:srgbClr val="FF0000"/>
                </a:solidFill>
              </a:rPr>
              <a:t>digital information </a:t>
            </a:r>
            <a:r>
              <a:rPr lang="sv-SE" sz="1600" dirty="0"/>
              <a:t>som har samlats in för </a:t>
            </a:r>
            <a:r>
              <a:rPr lang="sv-SE" sz="1600" dirty="0" smtClean="0"/>
              <a:t>att analyseras </a:t>
            </a:r>
            <a:r>
              <a:rPr lang="sv-SE" sz="1600" dirty="0"/>
              <a:t>i ett vetenskapligt </a:t>
            </a:r>
            <a:r>
              <a:rPr lang="sv-SE" sz="1600" dirty="0" smtClean="0"/>
              <a:t>syfte.</a:t>
            </a:r>
          </a:p>
          <a:p>
            <a:pPr>
              <a:buNone/>
            </a:pPr>
            <a:endParaRPr lang="sv-SE" sz="1600" dirty="0"/>
          </a:p>
          <a:p>
            <a:pPr>
              <a:buNone/>
            </a:pPr>
            <a:r>
              <a:rPr lang="sv-SE" sz="1600" dirty="0" smtClean="0"/>
              <a:t>Exempel </a:t>
            </a:r>
            <a:r>
              <a:rPr lang="sv-SE" sz="1600" dirty="0"/>
              <a:t>på sådana </a:t>
            </a:r>
            <a:r>
              <a:rPr lang="sv-SE" sz="1600" dirty="0" smtClean="0"/>
              <a:t>forskningsdata är </a:t>
            </a:r>
            <a:r>
              <a:rPr lang="sv-SE" sz="1600" dirty="0"/>
              <a:t>resultat från experiment och mätningar, observationer från </a:t>
            </a:r>
            <a:r>
              <a:rPr lang="sv-SE" sz="1600" dirty="0" smtClean="0"/>
              <a:t>fältarbete, statistik</a:t>
            </a:r>
            <a:r>
              <a:rPr lang="sv-SE" sz="1600" dirty="0"/>
              <a:t>, enkätsvar, intervjuer och </a:t>
            </a:r>
            <a:r>
              <a:rPr lang="sv-SE" sz="1600" dirty="0" smtClean="0"/>
              <a:t>bilder – </a:t>
            </a:r>
            <a:r>
              <a:rPr lang="sv-SE" sz="1600" dirty="0" smtClean="0">
                <a:solidFill>
                  <a:srgbClr val="FF0000"/>
                </a:solidFill>
              </a:rPr>
              <a:t>”rådata”</a:t>
            </a:r>
          </a:p>
          <a:p>
            <a:pPr>
              <a:buNone/>
            </a:pPr>
            <a:endParaRPr lang="sv-SE" sz="1600" dirty="0"/>
          </a:p>
          <a:p>
            <a:pPr>
              <a:buNone/>
            </a:pPr>
            <a:r>
              <a:rPr lang="sv-SE" sz="1600" dirty="0" smtClean="0"/>
              <a:t>Fysiska </a:t>
            </a:r>
            <a:r>
              <a:rPr lang="sv-SE" sz="1600" dirty="0"/>
              <a:t>föremål som </a:t>
            </a:r>
            <a:r>
              <a:rPr lang="sv-SE" sz="1600" dirty="0" smtClean="0"/>
              <a:t>t.ex. naturvetenskapliga </a:t>
            </a:r>
            <a:r>
              <a:rPr lang="sv-SE" sz="1600" dirty="0"/>
              <a:t>och arkeologiska samlingar, fysiska konstverk </a:t>
            </a:r>
            <a:r>
              <a:rPr lang="sv-SE" sz="1600" dirty="0" smtClean="0"/>
              <a:t>eller biobanker betraktas i sig själva </a:t>
            </a:r>
            <a:r>
              <a:rPr lang="sv-SE" sz="1600" dirty="0"/>
              <a:t>inte som forskningsdata, men däremot </a:t>
            </a:r>
            <a:r>
              <a:rPr lang="sv-SE" sz="1600" dirty="0" smtClean="0"/>
              <a:t>är </a:t>
            </a:r>
            <a:r>
              <a:rPr lang="sv-SE" sz="1600" dirty="0" smtClean="0">
                <a:solidFill>
                  <a:srgbClr val="FF0000"/>
                </a:solidFill>
              </a:rPr>
              <a:t>digital </a:t>
            </a:r>
            <a:r>
              <a:rPr lang="sv-SE" sz="1600" dirty="0">
                <a:solidFill>
                  <a:srgbClr val="FF0000"/>
                </a:solidFill>
              </a:rPr>
              <a:t>information </a:t>
            </a:r>
            <a:r>
              <a:rPr lang="sv-SE" sz="1600" dirty="0" smtClean="0"/>
              <a:t>som härleds därifrån att betraktas </a:t>
            </a:r>
            <a:r>
              <a:rPr lang="sv-SE" sz="1600" dirty="0"/>
              <a:t>som forskningsdata</a:t>
            </a:r>
            <a:r>
              <a:rPr lang="sv-SE" sz="1600" dirty="0" smtClean="0"/>
              <a:t>.</a:t>
            </a:r>
          </a:p>
          <a:p>
            <a:pPr>
              <a:buNone/>
            </a:pPr>
            <a:endParaRPr lang="sv-SE" sz="1600" dirty="0"/>
          </a:p>
          <a:p>
            <a:pPr algn="ctr">
              <a:buNone/>
            </a:pPr>
            <a:r>
              <a:rPr lang="sv-SE" sz="2400" dirty="0" smtClean="0"/>
              <a:t>Skilj mellan forskningsdata och </a:t>
            </a:r>
            <a:r>
              <a:rPr lang="sv-SE" sz="2400" dirty="0" smtClean="0"/>
              <a:t>forskningsresultat!!!!</a:t>
            </a:r>
            <a:endParaRPr lang="sv-SE" sz="2400" dirty="0" smtClean="0"/>
          </a:p>
          <a:p>
            <a:pPr>
              <a:buNone/>
            </a:pPr>
            <a:endParaRPr lang="sv-SE" altLang="sv-SE" sz="1400" dirty="0"/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3" name="textruta 2"/>
          <p:cNvSpPr txBox="1"/>
          <p:nvPr/>
        </p:nvSpPr>
        <p:spPr>
          <a:xfrm>
            <a:off x="120580" y="120580"/>
            <a:ext cx="9023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>
                <a:solidFill>
                  <a:srgbClr val="0070C0"/>
                </a:solidFill>
              </a:rPr>
              <a:t>Vem äger forskningsdata?</a:t>
            </a:r>
            <a:endParaRPr lang="sv-SE" altLang="sv-SE" dirty="0">
              <a:solidFill>
                <a:srgbClr val="0070C0"/>
              </a:solidFill>
              <a:latin typeface="Arial Unicode MS" panose="020B0604020202020204" pitchFamily="34" charset="-128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7643973" y="6236413"/>
            <a:ext cx="15000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sv-SE" altLang="sv-SE" sz="8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Svenska </a:t>
            </a:r>
            <a:r>
              <a:rPr lang="sv-SE" altLang="sv-SE" sz="800" dirty="0">
                <a:latin typeface="Arial" pitchFamily="34" charset="0"/>
                <a:cs typeface="Arial" pitchFamily="34" charset="0"/>
              </a:rPr>
              <a:t>nationell datatjänst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Kristina Ullgren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800" dirty="0">
                <a:latin typeface="Arial" pitchFamily="34" charset="0"/>
                <a:cs typeface="Arial" pitchFamily="34" charset="0"/>
              </a:rPr>
              <a:t>Maj </a:t>
            </a:r>
            <a:r>
              <a:rPr lang="sv-SE" altLang="sv-SE" sz="800" dirty="0" smtClean="0">
                <a:latin typeface="Arial" pitchFamily="34" charset="0"/>
                <a:cs typeface="Arial" pitchFamily="34" charset="0"/>
              </a:rPr>
              <a:t>2017</a:t>
            </a:r>
            <a:endParaRPr lang="sv-SE" altLang="sv-SE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33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-1" y="950976"/>
            <a:ext cx="9144000" cy="4647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sv-SE" altLang="sv-SE" sz="14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5400" dirty="0" smtClean="0">
                <a:solidFill>
                  <a:srgbClr val="FF0000"/>
                </a:solidFill>
              </a:rPr>
              <a:t>Lärosätet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5400" dirty="0" smtClean="0">
              <a:solidFill>
                <a:srgbClr val="FF0000"/>
              </a:solidFill>
            </a:endParaRP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Myndighet</a:t>
            </a:r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4000" dirty="0" smtClean="0"/>
          </a:p>
          <a:p>
            <a:pPr algn="ctr" eaLnBrk="1" hangingPunct="1">
              <a:spcBef>
                <a:spcPct val="0"/>
              </a:spcBef>
              <a:buNone/>
              <a:tabLst>
                <a:tab pos="185738" algn="l"/>
              </a:tabLst>
            </a:pPr>
            <a:r>
              <a:rPr lang="sv-SE" altLang="sv-SE" sz="4000" dirty="0" smtClean="0"/>
              <a:t>Offentligrättsligt regelverk</a:t>
            </a:r>
            <a:endParaRPr lang="sv-SE" altLang="sv-SE" sz="2000" dirty="0" smtClean="0"/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-1" y="0"/>
            <a:ext cx="92364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4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695344" y="6441897"/>
            <a:ext cx="14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sv-SE" sz="800" dirty="0"/>
              <a:t>Svensk </a:t>
            </a:r>
            <a:r>
              <a:rPr lang="sv-SE" sz="800" dirty="0" smtClean="0"/>
              <a:t>nationell datatjänst</a:t>
            </a:r>
            <a:endParaRPr lang="sv-SE" sz="800" dirty="0"/>
          </a:p>
          <a:p>
            <a:pPr>
              <a:buNone/>
            </a:pPr>
            <a:r>
              <a:rPr lang="sv-SE" sz="800" dirty="0"/>
              <a:t>Kristina Ullgren</a:t>
            </a:r>
          </a:p>
          <a:p>
            <a:pPr>
              <a:buNone/>
            </a:pPr>
            <a:r>
              <a:rPr lang="sv-SE" sz="800" dirty="0"/>
              <a:t>Maj </a:t>
            </a:r>
            <a:r>
              <a:rPr lang="sv-SE" sz="800" dirty="0" smtClean="0"/>
              <a:t>2017</a:t>
            </a:r>
            <a:endParaRPr lang="sv-SE" altLang="sv-SE" sz="800" dirty="0">
              <a:latin typeface="Arial Unicode MS" panose="020B0604020202020204" pitchFamily="34" charset="-128"/>
            </a:endParaRPr>
          </a:p>
        </p:txBody>
      </p:sp>
      <p:cxnSp>
        <p:nvCxnSpPr>
          <p:cNvPr id="5" name="Rak pil 4"/>
          <p:cNvCxnSpPr/>
          <p:nvPr/>
        </p:nvCxnSpPr>
        <p:spPr>
          <a:xfrm>
            <a:off x="4417888" y="4155896"/>
            <a:ext cx="0" cy="6061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Rak pil 6"/>
          <p:cNvCxnSpPr/>
          <p:nvPr/>
        </p:nvCxnSpPr>
        <p:spPr>
          <a:xfrm>
            <a:off x="4417888" y="2702103"/>
            <a:ext cx="0" cy="760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ruta 3"/>
          <p:cNvSpPr txBox="1"/>
          <p:nvPr/>
        </p:nvSpPr>
        <p:spPr>
          <a:xfrm>
            <a:off x="6061754" y="482885"/>
            <a:ext cx="3061697" cy="25853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dirty="0" smtClean="0"/>
              <a:t>Forskningsdata ”uppstår” hos lärosätet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/>
              <a:t>s</a:t>
            </a:r>
            <a:r>
              <a:rPr lang="sv-SE" dirty="0" smtClean="0"/>
              <a:t>amlar själv in forskningsdata, </a:t>
            </a:r>
            <a:r>
              <a:rPr lang="sv-SE" dirty="0" smtClean="0">
                <a:solidFill>
                  <a:srgbClr val="FF0000"/>
                </a:solidFill>
              </a:rPr>
              <a:t>egen källa</a:t>
            </a:r>
            <a:r>
              <a:rPr lang="sv-SE" dirty="0" smtClean="0"/>
              <a:t>, eller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forskningsdata begärs ut från annan myndighet t.ex. sjukvårdshuvudmannen, SCB, </a:t>
            </a:r>
            <a:r>
              <a:rPr lang="sv-SE" dirty="0" smtClean="0">
                <a:solidFill>
                  <a:srgbClr val="FF0000"/>
                </a:solidFill>
              </a:rPr>
              <a:t>annan källa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846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9144000" cy="1447800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vert="horz" lIns="80434" tIns="39511" rIns="80434" bIns="39511" rtlCol="0" anchor="ctr">
            <a:normAutofit/>
          </a:bodyPr>
          <a:lstStyle/>
          <a:p>
            <a:pPr>
              <a:tabLst>
                <a:tab pos="1914902" algn="l"/>
              </a:tabLst>
            </a:pPr>
            <a:r>
              <a:rPr lang="sv-SE" altLang="sv-SE" smtClean="0">
                <a:latin typeface="Arial Unicode MS" panose="020B0604020202020204" pitchFamily="34" charset="-128"/>
              </a:rPr>
              <a:t>	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7380111" y="5686778"/>
            <a:ext cx="955323" cy="42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v-SE" altLang="sv-SE" sz="2133">
              <a:latin typeface="Times New Roman" panose="02020603050405020304" pitchFamily="18" charset="0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44808966"/>
              </p:ext>
            </p:extLst>
          </p:nvPr>
        </p:nvGraphicFramePr>
        <p:xfrm>
          <a:off x="324555" y="2084212"/>
          <a:ext cx="8568267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245" name="Text Box 16"/>
          <p:cNvSpPr txBox="1">
            <a:spLocks noChangeArrowheads="1"/>
          </p:cNvSpPr>
          <p:nvPr/>
        </p:nvSpPr>
        <p:spPr bwMode="auto">
          <a:xfrm>
            <a:off x="7617178" y="6250430"/>
            <a:ext cx="1526822" cy="5109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</a:pPr>
            <a:r>
              <a:rPr lang="sv-SE" sz="800" dirty="0" smtClean="0"/>
              <a:t>Svensk nationell </a:t>
            </a:r>
            <a:r>
              <a:rPr lang="sv-SE" sz="800" dirty="0"/>
              <a:t>d</a:t>
            </a:r>
            <a:r>
              <a:rPr lang="sv-SE" sz="800" dirty="0" smtClean="0"/>
              <a:t>atatjänst</a:t>
            </a:r>
            <a:endParaRPr lang="sv-SE" sz="800" dirty="0"/>
          </a:p>
          <a:p>
            <a:pPr>
              <a:buNone/>
            </a:pPr>
            <a:r>
              <a:rPr lang="sv-SE" sz="800" dirty="0"/>
              <a:t>Kristina </a:t>
            </a:r>
            <a:r>
              <a:rPr lang="sv-SE" sz="800" dirty="0" smtClean="0"/>
              <a:t>Ullgren</a:t>
            </a:r>
            <a:endParaRPr lang="sv-SE" sz="800" dirty="0"/>
          </a:p>
          <a:p>
            <a:pPr>
              <a:buNone/>
            </a:pPr>
            <a:r>
              <a:rPr lang="sv-SE" sz="800" dirty="0" smtClean="0"/>
              <a:t>Maj 2017</a:t>
            </a:r>
            <a:endParaRPr lang="sv-SE" altLang="sv-SE" sz="800" dirty="0">
              <a:latin typeface="Arial Unicode MS" panose="020B0604020202020204" pitchFamily="34" charset="-128"/>
            </a:endParaRPr>
          </a:p>
        </p:txBody>
      </p:sp>
      <p:sp>
        <p:nvSpPr>
          <p:cNvPr id="10246" name="Text Box 17"/>
          <p:cNvSpPr txBox="1">
            <a:spLocks noChangeArrowheads="1"/>
          </p:cNvSpPr>
          <p:nvPr/>
        </p:nvSpPr>
        <p:spPr bwMode="auto">
          <a:xfrm>
            <a:off x="8604956" y="484011"/>
            <a:ext cx="273756" cy="42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v-SE" altLang="sv-SE" sz="2133">
              <a:latin typeface="85 Helvetica Heavy" charset="0"/>
            </a:endParaRPr>
          </a:p>
        </p:txBody>
      </p:sp>
      <p:sp>
        <p:nvSpPr>
          <p:cNvPr id="10247" name="Text Box 18"/>
          <p:cNvSpPr txBox="1">
            <a:spLocks noChangeArrowheads="1"/>
          </p:cNvSpPr>
          <p:nvPr/>
        </p:nvSpPr>
        <p:spPr bwMode="auto">
          <a:xfrm>
            <a:off x="0" y="548923"/>
            <a:ext cx="9144000" cy="1159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endParaRPr lang="sv-SE" altLang="sv-SE" sz="2133" dirty="0" smtClean="0">
              <a:latin typeface="85 Helvetica Heavy" charset="0"/>
            </a:endParaRPr>
          </a:p>
          <a:p>
            <a:pPr algn="ctr">
              <a:spcBef>
                <a:spcPct val="50000"/>
              </a:spcBef>
              <a:buFontTx/>
              <a:buNone/>
            </a:pPr>
            <a:r>
              <a:rPr lang="sv-SE" altLang="sv-SE" sz="3200" dirty="0" smtClean="0">
                <a:latin typeface="85 Helvetica Heavy" charset="0"/>
              </a:rPr>
              <a:t>Lärosätets lagar </a:t>
            </a:r>
            <a:endParaRPr lang="sv-SE" altLang="sv-SE" sz="3200" dirty="0">
              <a:latin typeface="85 Helvetica Heavy" charset="0"/>
            </a:endParaRPr>
          </a:p>
        </p:txBody>
      </p:sp>
      <p:sp>
        <p:nvSpPr>
          <p:cNvPr id="10248" name="Text Box 19"/>
          <p:cNvSpPr txBox="1">
            <a:spLocks noChangeArrowheads="1"/>
          </p:cNvSpPr>
          <p:nvPr/>
        </p:nvSpPr>
        <p:spPr bwMode="auto">
          <a:xfrm>
            <a:off x="603956" y="2267656"/>
            <a:ext cx="2047523" cy="1077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133" dirty="0">
                <a:latin typeface="85 Helvetica Heavy" charset="0"/>
              </a:rPr>
              <a:t>O</a:t>
            </a:r>
            <a:r>
              <a:rPr lang="sv-SE" altLang="sv-SE" sz="2133" dirty="0" smtClean="0">
                <a:latin typeface="85 Helvetica Heavy" charset="0"/>
              </a:rPr>
              <a:t>ffentlighets</a:t>
            </a:r>
            <a:endParaRPr lang="sv-SE" altLang="sv-SE" sz="2133" dirty="0">
              <a:latin typeface="85 Helvetica Heavy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133" dirty="0">
                <a:latin typeface="85 Helvetica Heavy" charset="0"/>
              </a:rPr>
              <a:t>principen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133" dirty="0">
                <a:latin typeface="85 Helvetica Heavy" charset="0"/>
              </a:rPr>
              <a:t>2 kap</a:t>
            </a:r>
          </a:p>
        </p:txBody>
      </p:sp>
      <p:sp>
        <p:nvSpPr>
          <p:cNvPr id="10249" name="Line 20"/>
          <p:cNvSpPr>
            <a:spLocks noChangeShapeType="1"/>
          </p:cNvSpPr>
          <p:nvPr/>
        </p:nvSpPr>
        <p:spPr bwMode="auto">
          <a:xfrm>
            <a:off x="2427112" y="2604911"/>
            <a:ext cx="704145" cy="63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sv-SE" sz="1600"/>
          </a:p>
        </p:txBody>
      </p:sp>
      <p:sp>
        <p:nvSpPr>
          <p:cNvPr id="8202" name="Text Box 21"/>
          <p:cNvSpPr txBox="1">
            <a:spLocks noChangeArrowheads="1"/>
          </p:cNvSpPr>
          <p:nvPr/>
        </p:nvSpPr>
        <p:spPr bwMode="auto">
          <a:xfrm>
            <a:off x="5851880" y="2020711"/>
            <a:ext cx="3200398" cy="165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sv-SE" altLang="sv-SE" sz="1778" dirty="0">
                <a:solidFill>
                  <a:srgbClr val="FF0000"/>
                </a:solidFill>
                <a:latin typeface="85 Helvetica Heavy" charset="0"/>
              </a:rPr>
              <a:t>Allmänhetens insyn i offentlig verksamhet ska gagna</a:t>
            </a:r>
          </a:p>
          <a:p>
            <a:pPr marL="254003" indent="-254003">
              <a:spcBef>
                <a:spcPct val="0"/>
              </a:spcBef>
              <a:defRPr/>
            </a:pPr>
            <a:r>
              <a:rPr lang="sv-SE" altLang="sv-SE" sz="1600" dirty="0">
                <a:latin typeface="85 Helvetica Heavy" charset="0"/>
              </a:rPr>
              <a:t>rättssäkerhet</a:t>
            </a:r>
          </a:p>
          <a:p>
            <a:pPr marL="232837" indent="-232837">
              <a:spcBef>
                <a:spcPct val="0"/>
              </a:spcBef>
              <a:defRPr/>
            </a:pPr>
            <a:r>
              <a:rPr lang="sv-SE" altLang="sv-SE" sz="1600" dirty="0">
                <a:latin typeface="85 Helvetica Heavy" charset="0"/>
              </a:rPr>
              <a:t>effektivitet förvaltningen</a:t>
            </a:r>
          </a:p>
          <a:p>
            <a:pPr marL="232837" indent="-232837">
              <a:spcBef>
                <a:spcPct val="0"/>
              </a:spcBef>
              <a:defRPr/>
            </a:pPr>
            <a:r>
              <a:rPr lang="sv-SE" altLang="sv-SE" sz="1600" dirty="0">
                <a:latin typeface="85 Helvetica Heavy" charset="0"/>
              </a:rPr>
              <a:t>effektivitet i folkstyret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endParaRPr lang="sv-SE" altLang="sv-SE" sz="1778" dirty="0">
              <a:solidFill>
                <a:srgbClr val="FF0000"/>
              </a:solidFill>
              <a:latin typeface="85 Helvetica Heavy" charset="0"/>
            </a:endParaRPr>
          </a:p>
        </p:txBody>
      </p:sp>
      <p:sp>
        <p:nvSpPr>
          <p:cNvPr id="10251" name="textruta 2"/>
          <p:cNvSpPr txBox="1">
            <a:spLocks noChangeArrowheads="1"/>
          </p:cNvSpPr>
          <p:nvPr/>
        </p:nvSpPr>
        <p:spPr bwMode="auto">
          <a:xfrm>
            <a:off x="283634" y="5541434"/>
            <a:ext cx="236784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latin typeface="85 Helvetica Heavy" charset="0"/>
              </a:rPr>
              <a:t>processen för utlämnande av allmän handling</a:t>
            </a:r>
          </a:p>
        </p:txBody>
      </p:sp>
      <p:sp>
        <p:nvSpPr>
          <p:cNvPr id="10252" name="textruta 3"/>
          <p:cNvSpPr txBox="1">
            <a:spLocks noChangeArrowheads="1"/>
          </p:cNvSpPr>
          <p:nvPr/>
        </p:nvSpPr>
        <p:spPr bwMode="auto">
          <a:xfrm>
            <a:off x="3420534" y="5541434"/>
            <a:ext cx="24313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600">
                <a:latin typeface="85 Helvetica Heavy" charset="0"/>
              </a:rPr>
              <a:t>vad kan omfattas av sekretess</a:t>
            </a:r>
          </a:p>
        </p:txBody>
      </p:sp>
      <p:sp>
        <p:nvSpPr>
          <p:cNvPr id="10253" name="textruta 4"/>
          <p:cNvSpPr txBox="1">
            <a:spLocks noChangeArrowheads="1"/>
          </p:cNvSpPr>
          <p:nvPr/>
        </p:nvSpPr>
        <p:spPr bwMode="auto">
          <a:xfrm>
            <a:off x="6492523" y="5541434"/>
            <a:ext cx="2249311" cy="5300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1422" dirty="0">
                <a:latin typeface="85 Helvetica Heavy" charset="0"/>
              </a:rPr>
              <a:t>vad ska bevaras och när </a:t>
            </a:r>
            <a:r>
              <a:rPr lang="sv-SE" altLang="sv-SE" sz="1422" dirty="0" smtClean="0">
                <a:latin typeface="85 Helvetica Heavy" charset="0"/>
              </a:rPr>
              <a:t>gallring får </a:t>
            </a:r>
            <a:r>
              <a:rPr lang="sv-SE" altLang="sv-SE" sz="1422" dirty="0">
                <a:latin typeface="85 Helvetica Heavy" charset="0"/>
              </a:rPr>
              <a:t>ske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0" y="-1"/>
            <a:ext cx="9144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Vem äger forskningsdata?</a:t>
            </a:r>
            <a:endParaRPr lang="sv-SE" altLang="sv-SE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171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2054" name="Text Box 4"/>
          <p:cNvSpPr txBox="1">
            <a:spLocks noChangeArrowheads="1"/>
          </p:cNvSpPr>
          <p:nvPr/>
        </p:nvSpPr>
        <p:spPr bwMode="auto">
          <a:xfrm>
            <a:off x="6613879" y="5331178"/>
            <a:ext cx="184731" cy="201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711">
              <a:latin typeface="45 Helvetica Light" charset="0"/>
            </a:endParaRPr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7663013" y="6333120"/>
            <a:ext cx="1451355" cy="529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v-SE" altLang="sv-SE" sz="711" dirty="0" smtClean="0">
              <a:latin typeface="45 Helvetica Light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711" dirty="0" smtClean="0">
                <a:latin typeface="45 Helvetica Light" charset="0"/>
              </a:rPr>
              <a:t>Svensk nationell datatjänst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711" dirty="0" smtClean="0">
                <a:latin typeface="45 Helvetica Light" charset="0"/>
              </a:rPr>
              <a:t>Kristina Ullgren</a:t>
            </a:r>
            <a:endParaRPr lang="sv-SE" altLang="sv-SE" sz="711" dirty="0">
              <a:latin typeface="45 Helvetica Light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711" dirty="0" smtClean="0">
                <a:latin typeface="45 Helvetica Light" charset="0"/>
              </a:rPr>
              <a:t>Maj 2017</a:t>
            </a:r>
            <a:endParaRPr lang="sv-SE" altLang="sv-SE" sz="711" dirty="0">
              <a:latin typeface="45 Helvetica Light" charset="0"/>
            </a:endParaRPr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2057" name="Text Box 7"/>
          <p:cNvSpPr txBox="1">
            <a:spLocks noChangeArrowheads="1"/>
          </p:cNvSpPr>
          <p:nvPr/>
        </p:nvSpPr>
        <p:spPr bwMode="auto">
          <a:xfrm>
            <a:off x="990600" y="3055056"/>
            <a:ext cx="8153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2058" name="Text Box 9"/>
          <p:cNvSpPr txBox="1">
            <a:spLocks noChangeArrowheads="1"/>
          </p:cNvSpPr>
          <p:nvPr/>
        </p:nvSpPr>
        <p:spPr bwMode="auto">
          <a:xfrm>
            <a:off x="247571" y="1581857"/>
            <a:ext cx="8896429" cy="384066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63538" indent="-363538" defTabSz="10044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044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044113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04411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044113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044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044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044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0441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844" dirty="0"/>
              <a:t>Vad menas med en </a:t>
            </a:r>
            <a:r>
              <a:rPr lang="sv-SE" altLang="sv-SE" sz="2844" b="1" i="1" dirty="0" smtClean="0">
                <a:solidFill>
                  <a:srgbClr val="FF0000"/>
                </a:solidFill>
              </a:rPr>
              <a:t>handling</a:t>
            </a:r>
            <a:r>
              <a:rPr lang="sv-SE" altLang="sv-SE" sz="2844" dirty="0" smtClean="0">
                <a:solidFill>
                  <a:schemeClr val="tx2"/>
                </a:solidFill>
              </a:rPr>
              <a:t>?</a:t>
            </a:r>
            <a:endParaRPr lang="sv-SE" altLang="sv-SE" sz="1778" dirty="0">
              <a:solidFill>
                <a:schemeClr val="tx2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AutoNum type="arabicPeriod"/>
            </a:pPr>
            <a:endParaRPr lang="sv-SE" altLang="sv-SE" sz="1600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AutoNum type="arabicPeriod"/>
            </a:pPr>
            <a:r>
              <a:rPr lang="sv-SE" altLang="sv-SE" sz="2489" dirty="0"/>
              <a:t>Med </a:t>
            </a:r>
            <a:r>
              <a:rPr lang="sv-SE" altLang="sv-SE" sz="2489" b="1" i="1" dirty="0">
                <a:solidFill>
                  <a:srgbClr val="FF0000"/>
                </a:solidFill>
              </a:rPr>
              <a:t>handling</a:t>
            </a:r>
            <a:r>
              <a:rPr lang="sv-SE" altLang="sv-SE" sz="2489" dirty="0"/>
              <a:t> avses framställning i</a:t>
            </a:r>
            <a:r>
              <a:rPr lang="sv-SE" altLang="sv-SE" sz="2489" dirty="0">
                <a:solidFill>
                  <a:srgbClr val="FF0000"/>
                </a:solidFill>
              </a:rPr>
              <a:t> </a:t>
            </a:r>
            <a:r>
              <a:rPr lang="sv-SE" altLang="sv-SE" sz="2489" b="1" i="1" dirty="0">
                <a:solidFill>
                  <a:srgbClr val="FF0000"/>
                </a:solidFill>
              </a:rPr>
              <a:t>skrift</a:t>
            </a:r>
            <a:r>
              <a:rPr lang="sv-SE" altLang="sv-SE" sz="2489" dirty="0">
                <a:solidFill>
                  <a:srgbClr val="FF0000"/>
                </a:solidFill>
              </a:rPr>
              <a:t> </a:t>
            </a:r>
            <a:r>
              <a:rPr lang="sv-SE" altLang="sv-SE" sz="2489" dirty="0"/>
              <a:t>eller </a:t>
            </a:r>
            <a:r>
              <a:rPr lang="sv-SE" altLang="sv-SE" sz="2489" b="1" i="1" dirty="0">
                <a:solidFill>
                  <a:srgbClr val="FF0000"/>
                </a:solidFill>
              </a:rPr>
              <a:t>bild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2489" dirty="0"/>
              <a:t>	eller </a:t>
            </a:r>
            <a:r>
              <a:rPr lang="sv-SE" altLang="sv-SE" sz="2489" dirty="0">
                <a:solidFill>
                  <a:srgbClr val="FF0000"/>
                </a:solidFill>
              </a:rPr>
              <a:t>upptagning</a:t>
            </a:r>
            <a:r>
              <a:rPr lang="sv-SE" altLang="sv-SE" sz="2489" dirty="0"/>
              <a:t> eller </a:t>
            </a:r>
            <a:r>
              <a:rPr lang="sv-SE" altLang="sv-SE" sz="2489" dirty="0">
                <a:solidFill>
                  <a:srgbClr val="FF0000"/>
                </a:solidFill>
              </a:rPr>
              <a:t>annat</a:t>
            </a:r>
            <a:r>
              <a:rPr lang="sv-SE" altLang="sv-SE" sz="2489" dirty="0"/>
              <a:t> som kan förstås endast med hjälp av </a:t>
            </a:r>
            <a:r>
              <a:rPr lang="sv-SE" altLang="sv-SE" sz="2489" dirty="0">
                <a:solidFill>
                  <a:srgbClr val="FF0000"/>
                </a:solidFill>
              </a:rPr>
              <a:t>teknisk </a:t>
            </a:r>
            <a:r>
              <a:rPr lang="sv-SE" altLang="sv-SE" sz="2489" dirty="0"/>
              <a:t>utrustning </a:t>
            </a:r>
            <a:r>
              <a:rPr lang="sv-SE" altLang="sv-SE" sz="2489" dirty="0" smtClean="0"/>
              <a:t>– d.v.s. uppgifter </a:t>
            </a:r>
            <a:r>
              <a:rPr lang="sv-SE" altLang="sv-SE" sz="2489" dirty="0"/>
              <a:t>som lagras </a:t>
            </a:r>
            <a:r>
              <a:rPr lang="sv-SE" altLang="sv-SE" sz="2489" dirty="0" smtClean="0"/>
              <a:t>elektroniskt d.v.s. ”rådata”</a:t>
            </a:r>
            <a:endParaRPr lang="sv-SE" altLang="sv-SE" sz="2489" dirty="0"/>
          </a:p>
          <a:p>
            <a:pPr marL="0" indent="0" eaLnBrk="1" hangingPunct="1">
              <a:spcBef>
                <a:spcPct val="0"/>
              </a:spcBef>
              <a:buNone/>
            </a:pPr>
            <a:endParaRPr lang="sv-SE" altLang="sv-SE" sz="2489" dirty="0"/>
          </a:p>
          <a:p>
            <a:pPr marL="266700" indent="-266700" eaLnBrk="1" hangingPunct="1">
              <a:spcBef>
                <a:spcPct val="0"/>
              </a:spcBef>
              <a:buFontTx/>
              <a:buNone/>
            </a:pPr>
            <a:r>
              <a:rPr lang="sv-SE" altLang="sv-SE" sz="2489" dirty="0" smtClean="0"/>
              <a:t>	och ……</a:t>
            </a:r>
            <a:r>
              <a:rPr lang="sv-SE" altLang="sv-SE" sz="2400" dirty="0" smtClean="0"/>
              <a:t>när </a:t>
            </a:r>
            <a:r>
              <a:rPr lang="sv-SE" altLang="sv-SE" sz="2400" dirty="0"/>
              <a:t>uppstår </a:t>
            </a:r>
            <a:r>
              <a:rPr lang="sv-SE" altLang="sv-SE" sz="2400" dirty="0" smtClean="0"/>
              <a:t>en </a:t>
            </a:r>
            <a:r>
              <a:rPr lang="sv-SE" altLang="sv-SE" sz="2400" b="1" i="1" dirty="0">
                <a:solidFill>
                  <a:srgbClr val="0070C0"/>
                </a:solidFill>
              </a:rPr>
              <a:t>allmän</a:t>
            </a:r>
            <a:r>
              <a:rPr lang="sv-SE" altLang="sv-SE" sz="2400" dirty="0">
                <a:solidFill>
                  <a:srgbClr val="FF0000"/>
                </a:solidFill>
              </a:rPr>
              <a:t> handling</a:t>
            </a:r>
            <a:endParaRPr lang="sv-SE" altLang="sv-SE" sz="2489" dirty="0"/>
          </a:p>
          <a:p>
            <a:pPr marL="266700" indent="-266700" eaLnBrk="1" hangingPunct="1">
              <a:spcBef>
                <a:spcPct val="0"/>
              </a:spcBef>
              <a:buFontTx/>
              <a:buNone/>
            </a:pPr>
            <a:r>
              <a:rPr lang="sv-SE" altLang="sv-SE" sz="2489" dirty="0" smtClean="0"/>
              <a:t>2.En </a:t>
            </a:r>
            <a:r>
              <a:rPr lang="sv-SE" altLang="sv-SE" sz="2489" dirty="0"/>
              <a:t>handling är </a:t>
            </a:r>
            <a:r>
              <a:rPr lang="sv-SE" altLang="sv-SE" sz="2489" dirty="0">
                <a:solidFill>
                  <a:srgbClr val="FF0000"/>
                </a:solidFill>
              </a:rPr>
              <a:t>allmän</a:t>
            </a:r>
            <a:r>
              <a:rPr lang="sv-SE" altLang="sv-SE" sz="2489" dirty="0"/>
              <a:t> om den </a:t>
            </a:r>
            <a:r>
              <a:rPr lang="sv-SE" altLang="sv-SE" sz="2489" dirty="0">
                <a:solidFill>
                  <a:srgbClr val="FF0000"/>
                </a:solidFill>
              </a:rPr>
              <a:t>förvaras</a:t>
            </a:r>
            <a:r>
              <a:rPr lang="sv-SE" altLang="sv-SE" sz="2489" dirty="0"/>
              <a:t> hos </a:t>
            </a:r>
            <a:r>
              <a:rPr lang="sv-SE" altLang="sv-SE" sz="2489" dirty="0" smtClean="0"/>
              <a:t>myndigheten och är </a:t>
            </a:r>
            <a:r>
              <a:rPr lang="sv-SE" altLang="sv-SE" sz="2489" dirty="0">
                <a:solidFill>
                  <a:srgbClr val="FF0000"/>
                </a:solidFill>
              </a:rPr>
              <a:t>inkommen</a:t>
            </a:r>
            <a:r>
              <a:rPr lang="sv-SE" altLang="sv-SE" sz="2489" dirty="0"/>
              <a:t> dit eller </a:t>
            </a:r>
            <a:r>
              <a:rPr lang="sv-SE" altLang="sv-SE" sz="2489" dirty="0">
                <a:solidFill>
                  <a:srgbClr val="FF0000"/>
                </a:solidFill>
              </a:rPr>
              <a:t>upprättad</a:t>
            </a:r>
            <a:r>
              <a:rPr lang="sv-SE" altLang="sv-SE" sz="2489" dirty="0"/>
              <a:t> där</a:t>
            </a:r>
            <a:r>
              <a:rPr lang="sv-SE" altLang="sv-SE" sz="2489" dirty="0" smtClean="0"/>
              <a:t>.</a:t>
            </a: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2059" name="Text Box 25"/>
          <p:cNvSpPr txBox="1">
            <a:spLocks noChangeArrowheads="1"/>
          </p:cNvSpPr>
          <p:nvPr/>
        </p:nvSpPr>
        <p:spPr bwMode="auto">
          <a:xfrm>
            <a:off x="8727139" y="0"/>
            <a:ext cx="38722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SE" altLang="sv-SE" sz="1600" dirty="0"/>
              <a:t>4</a:t>
            </a:r>
          </a:p>
        </p:txBody>
      </p:sp>
      <p:sp>
        <p:nvSpPr>
          <p:cNvPr id="2061" name="textruta 1"/>
          <p:cNvSpPr txBox="1">
            <a:spLocks noChangeArrowheads="1"/>
          </p:cNvSpPr>
          <p:nvPr/>
        </p:nvSpPr>
        <p:spPr bwMode="auto">
          <a:xfrm>
            <a:off x="247571" y="5661248"/>
            <a:ext cx="287662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tabLst>
                <a:tab pos="360363" algn="l"/>
              </a:tabLst>
            </a:pPr>
            <a:r>
              <a:rPr lang="sv-SE" altLang="sv-SE" sz="2400" dirty="0" smtClean="0">
                <a:latin typeface="85 Helvetica Heavy" charset="0"/>
              </a:rPr>
              <a:t>3. Därefter ska 	ställning tas till         </a:t>
            </a:r>
            <a:endParaRPr lang="sv-SE" altLang="sv-SE" sz="2133" dirty="0">
              <a:latin typeface="85 Helvetica Heavy" charset="0"/>
            </a:endParaRPr>
          </a:p>
        </p:txBody>
      </p:sp>
      <p:sp>
        <p:nvSpPr>
          <p:cNvPr id="2062" name="textruta 2"/>
          <p:cNvSpPr txBox="1">
            <a:spLocks noChangeArrowheads="1"/>
          </p:cNvSpPr>
          <p:nvPr/>
        </p:nvSpPr>
        <p:spPr bwMode="auto">
          <a:xfrm>
            <a:off x="6695727" y="5507284"/>
            <a:ext cx="1875648" cy="85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sv-SE" altLang="sv-SE" sz="2133" dirty="0" smtClean="0">
              <a:latin typeface="85 Helvetica Heavy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sv-SE" altLang="sv-SE" dirty="0" smtClean="0">
                <a:latin typeface="85 Helvetica Heavy" charset="0"/>
              </a:rPr>
              <a:t>Hemlig</a:t>
            </a:r>
            <a:r>
              <a:rPr lang="sv-SE" altLang="sv-SE" sz="2133" dirty="0" smtClean="0">
                <a:latin typeface="85 Helvetica Heavy" charset="0"/>
              </a:rPr>
              <a:t> </a:t>
            </a:r>
            <a:endParaRPr lang="sv-SE" altLang="sv-SE" sz="2133" dirty="0">
              <a:latin typeface="85 Helvetica Heavy" charset="0"/>
            </a:endParaRPr>
          </a:p>
        </p:txBody>
      </p:sp>
      <p:cxnSp>
        <p:nvCxnSpPr>
          <p:cNvPr id="2063" name="Rak pil 5"/>
          <p:cNvCxnSpPr>
            <a:cxnSpLocks noChangeShapeType="1"/>
          </p:cNvCxnSpPr>
          <p:nvPr/>
        </p:nvCxnSpPr>
        <p:spPr bwMode="auto">
          <a:xfrm>
            <a:off x="4283968" y="6083123"/>
            <a:ext cx="2688166" cy="705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ruta 2"/>
          <p:cNvSpPr txBox="1"/>
          <p:nvPr/>
        </p:nvSpPr>
        <p:spPr>
          <a:xfrm>
            <a:off x="76656" y="25092"/>
            <a:ext cx="91143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Vem äger forskningsdata</a:t>
            </a:r>
            <a:r>
              <a:rPr lang="sv-SE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sv-SE" altLang="sv-SE" sz="1400" dirty="0">
              <a:latin typeface="Arial Unicode MS" panose="020B0604020202020204" pitchFamily="34" charset="-128"/>
            </a:endParaRPr>
          </a:p>
          <a:p>
            <a:endParaRPr lang="sv-SE" dirty="0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542457"/>
              </p:ext>
            </p:extLst>
          </p:nvPr>
        </p:nvGraphicFramePr>
        <p:xfrm>
          <a:off x="6257587" y="3502190"/>
          <a:ext cx="1053257" cy="761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0" r:id="rId4" imgW="4191000" imgH="3225800" progId="MS_ClipArt_Gallery">
                  <p:embed/>
                </p:oleObj>
              </mc:Choice>
              <mc:Fallback>
                <p:oleObj r:id="rId4" imgW="4191000" imgH="3225800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7587" y="3502190"/>
                        <a:ext cx="1053257" cy="7615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ruta 3"/>
          <p:cNvSpPr txBox="1"/>
          <p:nvPr/>
        </p:nvSpPr>
        <p:spPr>
          <a:xfrm>
            <a:off x="5749366" y="1678058"/>
            <a:ext cx="926267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Var </a:t>
            </a:r>
            <a:r>
              <a:rPr lang="sv-SE" sz="800" b="1" dirty="0" smtClean="0"/>
              <a:t>hälsad</a:t>
            </a:r>
            <a:r>
              <a:rPr lang="sv-SE" sz="800" dirty="0" smtClean="0"/>
              <a:t> glada vår …</a:t>
            </a:r>
            <a:endParaRPr lang="sv-SE" sz="800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4650409"/>
              </p:ext>
            </p:extLst>
          </p:nvPr>
        </p:nvGraphicFramePr>
        <p:xfrm>
          <a:off x="7488324" y="1563511"/>
          <a:ext cx="792088" cy="6401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91" r:id="rId6" imgW="1072896" imgH="1469136" progId="MS_ClipArt_Gallery">
                  <p:embed/>
                </p:oleObj>
              </mc:Choice>
              <mc:Fallback>
                <p:oleObj r:id="rId6" imgW="1072896" imgH="1469136" progId="MS_ClipArt_Gallery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324" y="1563511"/>
                        <a:ext cx="792088" cy="640142"/>
                      </a:xfrm>
                      <a:prstGeom prst="rect">
                        <a:avLst/>
                      </a:prstGeom>
                      <a:noFill/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Rak pil 7"/>
          <p:cNvCxnSpPr/>
          <p:nvPr/>
        </p:nvCxnSpPr>
        <p:spPr>
          <a:xfrm flipV="1">
            <a:off x="6182745" y="2056998"/>
            <a:ext cx="0" cy="308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ak pil 11"/>
          <p:cNvCxnSpPr/>
          <p:nvPr/>
        </p:nvCxnSpPr>
        <p:spPr>
          <a:xfrm flipV="1">
            <a:off x="7488324" y="2211216"/>
            <a:ext cx="144016" cy="2228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ruta 8"/>
          <p:cNvSpPr txBox="1"/>
          <p:nvPr/>
        </p:nvSpPr>
        <p:spPr>
          <a:xfrm>
            <a:off x="7570648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22" name="textruta 21"/>
          <p:cNvSpPr txBox="1"/>
          <p:nvPr/>
        </p:nvSpPr>
        <p:spPr>
          <a:xfrm>
            <a:off x="6300192" y="615832"/>
            <a:ext cx="2699170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v-SE" dirty="0" smtClean="0"/>
              <a:t>Information som är fäst vid en ”bärare”</a:t>
            </a:r>
            <a:endParaRPr lang="sv-SE" dirty="0"/>
          </a:p>
        </p:txBody>
      </p:sp>
      <p:cxnSp>
        <p:nvCxnSpPr>
          <p:cNvPr id="11" name="Rak pil 10"/>
          <p:cNvCxnSpPr/>
          <p:nvPr/>
        </p:nvCxnSpPr>
        <p:spPr>
          <a:xfrm flipV="1">
            <a:off x="4283968" y="1059455"/>
            <a:ext cx="1928532" cy="6413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2771800" y="5532901"/>
            <a:ext cx="1512168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dirty="0" smtClean="0"/>
          </a:p>
          <a:p>
            <a:r>
              <a:rPr lang="sv-SE" sz="2800" dirty="0" smtClean="0"/>
              <a:t>Offentlig</a:t>
            </a:r>
            <a:endParaRPr lang="sv-SE" sz="2800" dirty="0"/>
          </a:p>
        </p:txBody>
      </p:sp>
      <p:cxnSp>
        <p:nvCxnSpPr>
          <p:cNvPr id="16" name="Rak pil 15"/>
          <p:cNvCxnSpPr/>
          <p:nvPr/>
        </p:nvCxnSpPr>
        <p:spPr>
          <a:xfrm>
            <a:off x="4366517" y="3393610"/>
            <a:ext cx="1736332" cy="33590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128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811657" y="781700"/>
            <a:ext cx="7140541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None/>
            </a:pPr>
            <a:r>
              <a:rPr lang="sv-SE" sz="3200" b="1" dirty="0" smtClean="0"/>
              <a:t>Bevarande av handlingar</a:t>
            </a:r>
            <a:endParaRPr lang="sv-SE" sz="3200" dirty="0"/>
          </a:p>
          <a:p>
            <a:pPr algn="ctr">
              <a:buNone/>
            </a:pPr>
            <a:endParaRPr lang="sv-SE" sz="2400" dirty="0">
              <a:cs typeface="Arial" pitchFamily="34" charset="0"/>
            </a:endParaRPr>
          </a:p>
          <a:p>
            <a:pPr algn="ctr">
              <a:buNone/>
            </a:pPr>
            <a:r>
              <a:rPr lang="sv-SE" sz="2400" dirty="0" smtClean="0"/>
              <a:t>Arkivlagen</a:t>
            </a:r>
          </a:p>
          <a:p>
            <a:pPr algn="ctr">
              <a:buNone/>
            </a:pPr>
            <a:r>
              <a:rPr lang="sv-SE" sz="2400" dirty="0" smtClean="0"/>
              <a:t>och</a:t>
            </a:r>
            <a:endParaRPr lang="sv-SE" sz="2400" dirty="0"/>
          </a:p>
          <a:p>
            <a:pPr algn="ctr">
              <a:buNone/>
            </a:pPr>
            <a:r>
              <a:rPr lang="sv-SE" sz="2400" dirty="0"/>
              <a:t>Arkivförordningen</a:t>
            </a:r>
          </a:p>
          <a:p>
            <a:pPr algn="ctr">
              <a:buNone/>
            </a:pPr>
            <a:r>
              <a:rPr lang="sv-SE" sz="2400" b="1" dirty="0">
                <a:solidFill>
                  <a:srgbClr val="0070C0"/>
                </a:solidFill>
              </a:rPr>
              <a:t>↓</a:t>
            </a:r>
          </a:p>
          <a:p>
            <a:pPr algn="ctr">
              <a:buNone/>
            </a:pPr>
            <a:r>
              <a:rPr lang="sv-SE" sz="2400" dirty="0"/>
              <a:t>Riksarkivets författningssamling (RA-FS) och </a:t>
            </a:r>
          </a:p>
          <a:p>
            <a:pPr algn="ctr">
              <a:buNone/>
            </a:pPr>
            <a:r>
              <a:rPr lang="sv-SE" sz="2400" dirty="0"/>
              <a:t>myndighetsspecifika föreskrifter (RA-MS)</a:t>
            </a:r>
          </a:p>
          <a:p>
            <a:pPr algn="ctr">
              <a:buNone/>
            </a:pPr>
            <a:r>
              <a:rPr lang="sv-SE" sz="2400" b="1" dirty="0">
                <a:solidFill>
                  <a:srgbClr val="0070C0"/>
                </a:solidFill>
              </a:rPr>
              <a:t>↓</a:t>
            </a:r>
          </a:p>
          <a:p>
            <a:pPr algn="ctr">
              <a:buNone/>
            </a:pPr>
            <a:r>
              <a:rPr lang="sv-SE" sz="2400" dirty="0" smtClean="0"/>
              <a:t>Lärosätets egna </a:t>
            </a:r>
            <a:endParaRPr lang="sv-SE" sz="2400" dirty="0"/>
          </a:p>
          <a:p>
            <a:pPr algn="ctr">
              <a:buNone/>
            </a:pPr>
            <a:r>
              <a:rPr lang="sv-SE" sz="2400" dirty="0"/>
              <a:t>tillämpningsbeslut och </a:t>
            </a:r>
            <a:r>
              <a:rPr lang="sv-SE" sz="2400" dirty="0" smtClean="0"/>
              <a:t>riktlinjer</a:t>
            </a:r>
            <a:endParaRPr lang="sv-SE" altLang="sv-SE" sz="2400" dirty="0" smtClean="0"/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-1" y="0"/>
            <a:ext cx="92364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4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695344" y="6441897"/>
            <a:ext cx="14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sv-SE" sz="800" dirty="0"/>
              <a:t>Svensk </a:t>
            </a:r>
            <a:r>
              <a:rPr lang="sv-SE" sz="800" dirty="0" smtClean="0"/>
              <a:t>nationell datatjänst</a:t>
            </a:r>
            <a:endParaRPr lang="sv-SE" sz="800" dirty="0"/>
          </a:p>
          <a:p>
            <a:pPr>
              <a:buNone/>
            </a:pPr>
            <a:r>
              <a:rPr lang="sv-SE" sz="800" dirty="0"/>
              <a:t>Kristina Ullgren</a:t>
            </a:r>
          </a:p>
          <a:p>
            <a:pPr>
              <a:buNone/>
            </a:pPr>
            <a:r>
              <a:rPr lang="sv-SE" sz="800" dirty="0"/>
              <a:t>Maj </a:t>
            </a:r>
            <a:r>
              <a:rPr lang="sv-SE" sz="800" dirty="0" smtClean="0"/>
              <a:t>2017</a:t>
            </a:r>
            <a:endParaRPr lang="sv-SE" altLang="sv-SE" sz="800" dirty="0">
              <a:latin typeface="Arial Unicode MS" panose="020B0604020202020204" pitchFamily="34" charset="-128"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6950466" y="226031"/>
            <a:ext cx="2137025" cy="256993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sv-SE" sz="1400" b="1" dirty="0" smtClean="0"/>
              <a:t>Myndighets </a:t>
            </a:r>
            <a:r>
              <a:rPr lang="sv-SE" sz="1400" b="1" dirty="0"/>
              <a:t>arkiv</a:t>
            </a:r>
          </a:p>
          <a:p>
            <a:pPr>
              <a:spcBef>
                <a:spcPct val="50000"/>
              </a:spcBef>
            </a:pPr>
            <a:r>
              <a:rPr lang="sv-SE" sz="1400" dirty="0" smtClean="0"/>
              <a:t>I 3 </a:t>
            </a:r>
            <a:r>
              <a:rPr lang="sv-SE" sz="1400" dirty="0"/>
              <a:t>§ arkivlagen framgår att en myndighets arkiv bildas av </a:t>
            </a:r>
            <a:r>
              <a:rPr lang="sv-SE" sz="1400" dirty="0">
                <a:solidFill>
                  <a:srgbClr val="FF0000"/>
                </a:solidFill>
              </a:rPr>
              <a:t>alla </a:t>
            </a:r>
            <a:r>
              <a:rPr lang="sv-SE" sz="1400" dirty="0" smtClean="0">
                <a:solidFill>
                  <a:srgbClr val="FF0000"/>
                </a:solidFill>
              </a:rPr>
              <a:t>de inkomna </a:t>
            </a:r>
            <a:r>
              <a:rPr lang="sv-SE" sz="1400" dirty="0"/>
              <a:t>och </a:t>
            </a:r>
            <a:r>
              <a:rPr lang="sv-SE" sz="1400" dirty="0">
                <a:solidFill>
                  <a:srgbClr val="FF0000"/>
                </a:solidFill>
              </a:rPr>
              <a:t>upprättade allmänna handlingar </a:t>
            </a:r>
            <a:r>
              <a:rPr lang="sv-SE" sz="1400" dirty="0"/>
              <a:t>som </a:t>
            </a:r>
          </a:p>
          <a:p>
            <a:r>
              <a:rPr lang="sv-SE" sz="1400" dirty="0"/>
              <a:t>förekommer i verksamheten samt </a:t>
            </a:r>
            <a:r>
              <a:rPr lang="sv-SE" sz="1400" dirty="0">
                <a:solidFill>
                  <a:srgbClr val="FF0000"/>
                </a:solidFill>
              </a:rPr>
              <a:t>minnesanteckningar, utkast </a:t>
            </a:r>
            <a:r>
              <a:rPr lang="sv-SE" sz="1400" dirty="0" smtClean="0">
                <a:solidFill>
                  <a:srgbClr val="FF0000"/>
                </a:solidFill>
              </a:rPr>
              <a:t>och </a:t>
            </a:r>
            <a:r>
              <a:rPr lang="sv-SE" sz="1400" dirty="0">
                <a:solidFill>
                  <a:srgbClr val="FF0000"/>
                </a:solidFill>
              </a:rPr>
              <a:t>koncept</a:t>
            </a:r>
            <a:r>
              <a:rPr lang="sv-SE" sz="1400" dirty="0"/>
              <a:t> som lämnas för </a:t>
            </a:r>
            <a:r>
              <a:rPr lang="sv-SE" sz="1400" b="1" dirty="0">
                <a:solidFill>
                  <a:srgbClr val="FF0000"/>
                </a:solidFill>
              </a:rPr>
              <a:t>arkivering</a:t>
            </a:r>
            <a:r>
              <a:rPr lang="sv-SE" sz="1400" dirty="0" smtClean="0"/>
              <a:t>.</a:t>
            </a:r>
            <a:endParaRPr lang="sv-SE" sz="1400" b="1" dirty="0"/>
          </a:p>
        </p:txBody>
      </p:sp>
      <p:cxnSp>
        <p:nvCxnSpPr>
          <p:cNvPr id="6" name="Rak pil 5"/>
          <p:cNvCxnSpPr/>
          <p:nvPr/>
        </p:nvCxnSpPr>
        <p:spPr>
          <a:xfrm flipV="1">
            <a:off x="5106256" y="1773793"/>
            <a:ext cx="1746607" cy="6392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ruta 6"/>
          <p:cNvSpPr txBox="1"/>
          <p:nvPr/>
        </p:nvSpPr>
        <p:spPr>
          <a:xfrm>
            <a:off x="6873411" y="5430497"/>
            <a:ext cx="2291137" cy="83099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Lokala gallringsföreskrifter för forskningshandlingar</a:t>
            </a:r>
            <a:endParaRPr lang="sv-SE" sz="1600" dirty="0"/>
          </a:p>
        </p:txBody>
      </p:sp>
      <p:cxnSp>
        <p:nvCxnSpPr>
          <p:cNvPr id="9" name="Rak pil 8"/>
          <p:cNvCxnSpPr/>
          <p:nvPr/>
        </p:nvCxnSpPr>
        <p:spPr>
          <a:xfrm>
            <a:off x="5181600" y="5773986"/>
            <a:ext cx="1671263" cy="720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ruta 9"/>
          <p:cNvSpPr txBox="1"/>
          <p:nvPr/>
        </p:nvSpPr>
        <p:spPr>
          <a:xfrm>
            <a:off x="7239001" y="4221066"/>
            <a:ext cx="1904998" cy="7078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sv-SE" sz="2400" dirty="0" smtClean="0"/>
              <a:t>RA-FS </a:t>
            </a:r>
            <a:r>
              <a:rPr lang="sv-SE" sz="2400" dirty="0" smtClean="0"/>
              <a:t>1999:1</a:t>
            </a:r>
          </a:p>
          <a:p>
            <a:pPr algn="ctr"/>
            <a:r>
              <a:rPr lang="sv-SE" sz="1600" dirty="0" smtClean="0"/>
              <a:t>”instruktion”</a:t>
            </a:r>
            <a:endParaRPr lang="sv-SE" sz="1600" dirty="0"/>
          </a:p>
        </p:txBody>
      </p:sp>
      <p:cxnSp>
        <p:nvCxnSpPr>
          <p:cNvPr id="12" name="Rak pil 11"/>
          <p:cNvCxnSpPr/>
          <p:nvPr/>
        </p:nvCxnSpPr>
        <p:spPr>
          <a:xfrm>
            <a:off x="6863137" y="3863083"/>
            <a:ext cx="493160" cy="2671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ak pil 10"/>
          <p:cNvCxnSpPr/>
          <p:nvPr/>
        </p:nvCxnSpPr>
        <p:spPr>
          <a:xfrm>
            <a:off x="8191500" y="5034337"/>
            <a:ext cx="0" cy="3184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794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Text Box 3"/>
          <p:cNvSpPr txBox="1">
            <a:spLocks noChangeArrowheads="1"/>
          </p:cNvSpPr>
          <p:nvPr/>
        </p:nvSpPr>
        <p:spPr bwMode="auto">
          <a:xfrm>
            <a:off x="3184879" y="1563511"/>
            <a:ext cx="184731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sv-SE" sz="2133">
              <a:latin typeface="85 Helvetica Heavy" charset="0"/>
            </a:endParaRPr>
          </a:p>
        </p:txBody>
      </p:sp>
      <p:sp>
        <p:nvSpPr>
          <p:cNvPr id="1032" name="Text Box 6"/>
          <p:cNvSpPr txBox="1">
            <a:spLocks noChangeArrowheads="1"/>
          </p:cNvSpPr>
          <p:nvPr/>
        </p:nvSpPr>
        <p:spPr bwMode="auto">
          <a:xfrm>
            <a:off x="3124200" y="2202745"/>
            <a:ext cx="4114800" cy="420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ts val="1067"/>
              </a:spcBef>
              <a:spcAft>
                <a:spcPts val="267"/>
              </a:spcAft>
              <a:buNone/>
            </a:pPr>
            <a:endParaRPr lang="sv-SE" altLang="sv-SE" sz="2133"/>
          </a:p>
        </p:txBody>
      </p:sp>
      <p:sp>
        <p:nvSpPr>
          <p:cNvPr id="1033" name="Text Box 7"/>
          <p:cNvSpPr txBox="1">
            <a:spLocks noChangeArrowheads="1"/>
          </p:cNvSpPr>
          <p:nvPr/>
        </p:nvSpPr>
        <p:spPr bwMode="auto">
          <a:xfrm>
            <a:off x="-1" y="688369"/>
            <a:ext cx="9144001" cy="5786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None/>
            </a:pPr>
            <a:r>
              <a:rPr lang="sv-SE" altLang="sv-SE" sz="3200" dirty="0" smtClean="0"/>
              <a:t>Av detta följer</a:t>
            </a:r>
          </a:p>
          <a:p>
            <a:pPr algn="ctr">
              <a:spcBef>
                <a:spcPct val="0"/>
              </a:spcBef>
              <a:buNone/>
              <a:tabLst>
                <a:tab pos="185738" algn="l"/>
              </a:tabLst>
            </a:pPr>
            <a:endParaRPr lang="sv-SE" sz="1600" dirty="0"/>
          </a:p>
          <a:p>
            <a:pPr marL="801688">
              <a:spcBef>
                <a:spcPct val="0"/>
              </a:spcBef>
              <a:buNone/>
              <a:tabLst>
                <a:tab pos="893763" algn="l"/>
              </a:tabLst>
            </a:pPr>
            <a:r>
              <a:rPr lang="sv-SE" sz="2000" dirty="0" smtClean="0"/>
              <a:t>Handlingar </a:t>
            </a:r>
            <a:r>
              <a:rPr lang="sv-SE" sz="2000" dirty="0"/>
              <a:t>i forskningsprojekt </a:t>
            </a:r>
            <a:r>
              <a:rPr lang="sv-SE" sz="2000" dirty="0" smtClean="0"/>
              <a:t>blir</a:t>
            </a:r>
            <a:r>
              <a:rPr lang="sv-SE" sz="2000" dirty="0"/>
              <a:t> </a:t>
            </a:r>
            <a:r>
              <a:rPr lang="sv-SE" sz="2000" dirty="0" smtClean="0"/>
              <a:t>allmänna handlingar </a:t>
            </a:r>
            <a:r>
              <a:rPr lang="sv-SE" sz="2000" dirty="0" smtClean="0"/>
              <a:t>såväl forskningsdata som forskningsresultat och därtill kopplade administrativa handlingar.</a:t>
            </a:r>
          </a:p>
          <a:p>
            <a:pPr marL="801688">
              <a:spcBef>
                <a:spcPct val="0"/>
              </a:spcBef>
              <a:buNone/>
              <a:tabLst>
                <a:tab pos="893763" algn="l"/>
              </a:tabLst>
            </a:pPr>
            <a:endParaRPr lang="sv-SE" sz="2000" dirty="0"/>
          </a:p>
          <a:p>
            <a:pPr marL="801688">
              <a:spcBef>
                <a:spcPct val="0"/>
              </a:spcBef>
              <a:buNone/>
              <a:tabLst>
                <a:tab pos="893763" algn="l"/>
              </a:tabLst>
            </a:pPr>
            <a:r>
              <a:rPr lang="sv-SE" sz="2000" dirty="0" smtClean="0"/>
              <a:t>Ett u</a:t>
            </a:r>
            <a:r>
              <a:rPr lang="sv-SE" sz="2000" dirty="0" smtClean="0"/>
              <a:t>tskickat </a:t>
            </a:r>
            <a:r>
              <a:rPr lang="sv-SE" sz="2000" dirty="0"/>
              <a:t>enkätformulär </a:t>
            </a:r>
            <a:r>
              <a:rPr lang="sv-SE" sz="2000" dirty="0">
                <a:solidFill>
                  <a:srgbClr val="FF0000"/>
                </a:solidFill>
              </a:rPr>
              <a:t>(upprättad handling) </a:t>
            </a:r>
            <a:r>
              <a:rPr lang="sv-SE" sz="2000" dirty="0" smtClean="0"/>
              <a:t>och ett </a:t>
            </a:r>
            <a:r>
              <a:rPr lang="sv-SE" sz="2000" dirty="0"/>
              <a:t>inskickat enkätsvar </a:t>
            </a:r>
            <a:r>
              <a:rPr lang="sv-SE" sz="2000" dirty="0">
                <a:solidFill>
                  <a:srgbClr val="FF0000"/>
                </a:solidFill>
              </a:rPr>
              <a:t>(inkommen). </a:t>
            </a:r>
            <a:endParaRPr lang="sv-SE" sz="2000" dirty="0" smtClean="0">
              <a:solidFill>
                <a:srgbClr val="FF0000"/>
              </a:solidFill>
            </a:endParaRPr>
          </a:p>
          <a:p>
            <a:pPr marL="801688">
              <a:spcBef>
                <a:spcPct val="0"/>
              </a:spcBef>
              <a:buNone/>
              <a:tabLst>
                <a:tab pos="893763" algn="l"/>
              </a:tabLst>
            </a:pPr>
            <a:endParaRPr lang="sv-SE" sz="2000" dirty="0" smtClean="0"/>
          </a:p>
          <a:p>
            <a:pPr marL="801688">
              <a:spcBef>
                <a:spcPct val="0"/>
              </a:spcBef>
              <a:buNone/>
              <a:tabLst>
                <a:tab pos="893763" algn="l"/>
              </a:tabLst>
            </a:pPr>
            <a:r>
              <a:rPr lang="sv-SE" sz="2000" dirty="0" smtClean="0"/>
              <a:t>Allmänna </a:t>
            </a:r>
            <a:r>
              <a:rPr lang="sv-SE" sz="2000" dirty="0"/>
              <a:t>handlingar är antingen offentliga eller </a:t>
            </a:r>
            <a:r>
              <a:rPr lang="sv-SE" sz="2000" dirty="0" smtClean="0"/>
              <a:t>hemliga.</a:t>
            </a:r>
            <a:endParaRPr lang="sv-SE" sz="2000" dirty="0" smtClean="0"/>
          </a:p>
          <a:p>
            <a:pPr marL="801688">
              <a:spcBef>
                <a:spcPct val="0"/>
              </a:spcBef>
              <a:buNone/>
              <a:tabLst>
                <a:tab pos="893763" algn="l"/>
              </a:tabLst>
            </a:pPr>
            <a:endParaRPr lang="sv-SE" sz="2000" dirty="0"/>
          </a:p>
          <a:p>
            <a:pPr marL="801688">
              <a:spcBef>
                <a:spcPct val="0"/>
              </a:spcBef>
              <a:buNone/>
              <a:tabLst>
                <a:tab pos="893763" algn="l"/>
              </a:tabLst>
            </a:pPr>
            <a:r>
              <a:rPr lang="sv-SE" sz="2000" dirty="0" smtClean="0"/>
              <a:t>Det är endast i de fall som forskningsdata omfattas av en sekretessregel i Offentlighets – och sekretesslagen och efter sekretessprövning – som lärosätet kan neka en begäran om </a:t>
            </a:r>
            <a:r>
              <a:rPr lang="sv-SE" sz="2000" dirty="0" err="1" smtClean="0"/>
              <a:t>utbekommande</a:t>
            </a:r>
            <a:r>
              <a:rPr lang="sv-SE" sz="2000" dirty="0" smtClean="0"/>
              <a:t> av allmän handling av </a:t>
            </a:r>
            <a:r>
              <a:rPr lang="sv-SE" sz="2000" dirty="0" smtClean="0"/>
              <a:t>forskningsdata.</a:t>
            </a:r>
            <a:endParaRPr lang="sv-SE" sz="2000" dirty="0" smtClean="0"/>
          </a:p>
          <a:p>
            <a:pPr algn="ctr">
              <a:spcBef>
                <a:spcPct val="0"/>
              </a:spcBef>
              <a:buNone/>
              <a:tabLst>
                <a:tab pos="893763" algn="l"/>
              </a:tabLst>
            </a:pPr>
            <a:endParaRPr lang="sv-SE" altLang="sv-SE" sz="2400" dirty="0"/>
          </a:p>
          <a:p>
            <a:pPr algn="ctr">
              <a:spcBef>
                <a:spcPct val="0"/>
              </a:spcBef>
              <a:buNone/>
              <a:tabLst>
                <a:tab pos="893763" algn="l"/>
              </a:tabLst>
            </a:pPr>
            <a:endParaRPr lang="sv-SE" altLang="sv-SE" sz="2400" dirty="0" smtClean="0"/>
          </a:p>
          <a:p>
            <a:pPr eaLnBrk="1" hangingPunct="1">
              <a:spcBef>
                <a:spcPct val="0"/>
              </a:spcBef>
              <a:buNone/>
              <a:tabLst>
                <a:tab pos="185738" algn="l"/>
              </a:tabLst>
            </a:pPr>
            <a:endParaRPr lang="sv-SE" altLang="sv-SE" sz="1400" dirty="0"/>
          </a:p>
        </p:txBody>
      </p:sp>
      <p:sp>
        <p:nvSpPr>
          <p:cNvPr id="1034" name="Text Box 9"/>
          <p:cNvSpPr txBox="1">
            <a:spLocks noChangeArrowheads="1"/>
          </p:cNvSpPr>
          <p:nvPr/>
        </p:nvSpPr>
        <p:spPr bwMode="auto">
          <a:xfrm>
            <a:off x="-1" y="0"/>
            <a:ext cx="923646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sv-SE" altLang="sv-SE" sz="1400" dirty="0" smtClean="0">
                <a:solidFill>
                  <a:schemeClr val="tx2"/>
                </a:solidFill>
              </a:rPr>
              <a:t>Vem äger forskningsdata?</a:t>
            </a:r>
            <a:endParaRPr lang="sv-SE" altLang="sv-SE" sz="1400" dirty="0">
              <a:solidFill>
                <a:schemeClr val="tx2"/>
              </a:solidFill>
            </a:endParaRPr>
          </a:p>
        </p:txBody>
      </p:sp>
      <p:grpSp>
        <p:nvGrpSpPr>
          <p:cNvPr id="2" name="Diagram 9"/>
          <p:cNvGrpSpPr>
            <a:grpSpLocks noChangeAspect="1"/>
          </p:cNvGrpSpPr>
          <p:nvPr/>
        </p:nvGrpSpPr>
        <p:grpSpPr bwMode="auto">
          <a:xfrm>
            <a:off x="-914400" y="3812822"/>
            <a:ext cx="10363200" cy="2664178"/>
            <a:chOff x="288" y="1017"/>
            <a:chExt cx="5184" cy="2832"/>
          </a:xfrm>
        </p:grpSpPr>
      </p:grpSp>
      <p:sp>
        <p:nvSpPr>
          <p:cNvPr id="1035" name="Text Box 25"/>
          <p:cNvSpPr txBox="1">
            <a:spLocks noChangeArrowheads="1"/>
          </p:cNvSpPr>
          <p:nvPr/>
        </p:nvSpPr>
        <p:spPr bwMode="auto">
          <a:xfrm>
            <a:off x="8665634" y="612422"/>
            <a:ext cx="47836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600"/>
          </a:p>
        </p:txBody>
      </p:sp>
      <p:sp>
        <p:nvSpPr>
          <p:cNvPr id="3" name="textruta 2"/>
          <p:cNvSpPr txBox="1"/>
          <p:nvPr/>
        </p:nvSpPr>
        <p:spPr>
          <a:xfrm>
            <a:off x="7695344" y="6441897"/>
            <a:ext cx="1448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sv-SE" sz="800" dirty="0"/>
              <a:t>Svensk </a:t>
            </a:r>
            <a:r>
              <a:rPr lang="sv-SE" sz="800" dirty="0" smtClean="0"/>
              <a:t>nationell datatjänst</a:t>
            </a:r>
            <a:endParaRPr lang="sv-SE" sz="800" dirty="0"/>
          </a:p>
          <a:p>
            <a:pPr>
              <a:buNone/>
            </a:pPr>
            <a:r>
              <a:rPr lang="sv-SE" sz="800" dirty="0"/>
              <a:t>Kristina Ullgren</a:t>
            </a:r>
          </a:p>
          <a:p>
            <a:pPr>
              <a:buNone/>
            </a:pPr>
            <a:r>
              <a:rPr lang="sv-SE" sz="800" dirty="0"/>
              <a:t>Maj </a:t>
            </a:r>
            <a:r>
              <a:rPr lang="sv-SE" sz="800" dirty="0" smtClean="0"/>
              <a:t>2017</a:t>
            </a:r>
            <a:endParaRPr lang="sv-SE" altLang="sv-SE" sz="800" dirty="0">
              <a:latin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3080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2642</TotalTime>
  <Words>973</Words>
  <Application>Microsoft Office PowerPoint</Application>
  <PresentationFormat>Bildspel på skärmen (4:3)</PresentationFormat>
  <Paragraphs>280</Paragraphs>
  <Slides>19</Slides>
  <Notes>5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1" baseType="lpstr">
      <vt:lpstr>Office-tema</vt:lpstr>
      <vt:lpstr>MS_ClipArt_Gallery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 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Kontakt</vt:lpstr>
      <vt:lpstr>PowerPoint-presentation</vt:lpstr>
    </vt:vector>
  </TitlesOfParts>
  <Manager>kristina.ullgren@gu.se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SND Diskussionsforum 2015  Välkommen!</dc:title>
  <dc:creator>kristina.ullgren@gu.se</dc:creator>
  <cp:lastModifiedBy>Kristina Ullgren</cp:lastModifiedBy>
  <cp:revision>140</cp:revision>
  <cp:lastPrinted>2015-04-08T06:10:04Z</cp:lastPrinted>
  <dcterms:created xsi:type="dcterms:W3CDTF">2015-03-23T14:17:50Z</dcterms:created>
  <dcterms:modified xsi:type="dcterms:W3CDTF">2017-05-29T12:09:22Z</dcterms:modified>
</cp:coreProperties>
</file>