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277" r:id="rId6"/>
    <p:sldId id="278" r:id="rId7"/>
    <p:sldId id="281" r:id="rId8"/>
    <p:sldId id="282" r:id="rId9"/>
    <p:sldId id="285" r:id="rId10"/>
    <p:sldId id="286" r:id="rId11"/>
    <p:sldId id="284" r:id="rId12"/>
    <p:sldId id="283" r:id="rId13"/>
    <p:sldId id="288" r:id="rId14"/>
    <p:sldId id="280" r:id="rId15"/>
    <p:sldId id="287" r:id="rId16"/>
    <p:sldId id="291" r:id="rId17"/>
    <p:sldId id="290" r:id="rId1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5"/>
  </p:normalViewPr>
  <p:slideViewPr>
    <p:cSldViewPr snapToGrid="0" snapToObjects="1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1E3B5-2ED9-4EF5-9EAE-4ADFA67979D9}" type="datetimeFigureOut">
              <a:rPr lang="sv-SE" smtClean="0"/>
              <a:t>2017-06-01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76DC-AD3D-49FA-BF8A-98397D78CB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4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89951-3898-E94C-99F9-8007EB6BF567}" type="datetimeFigureOut">
              <a:rPr lang="sv-SE" smtClean="0"/>
              <a:t>2017-06-01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27AA3-1DB3-6346-809C-0EF4A44335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64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02895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43669"/>
            <a:ext cx="11201400" cy="19388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5867"/>
            </a:lvl1pPr>
          </a:lstStyle>
          <a:p>
            <a:pPr lvl="0"/>
            <a:r>
              <a:rPr lang="en-US" dirty="0"/>
              <a:t>Headline 1 here</a:t>
            </a:r>
          </a:p>
          <a:p>
            <a:pPr lvl="0"/>
            <a:r>
              <a:rPr lang="en-US" dirty="0"/>
              <a:t>Headline 2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431373"/>
            <a:ext cx="11201400" cy="62322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130802"/>
            <a:ext cx="5359400" cy="397933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7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670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615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4591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849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50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10928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92820"/>
            <a:ext cx="6172200" cy="53225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60381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003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09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551718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091" y="269302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6841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983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240024"/>
            <a:ext cx="3200400" cy="361797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24" y="102842"/>
            <a:ext cx="1805707" cy="863599"/>
          </a:xfrm>
          <a:prstGeom prst="rect">
            <a:avLst/>
          </a:prstGeom>
        </p:spPr>
      </p:pic>
      <p:pic>
        <p:nvPicPr>
          <p:cNvPr id="11" name="Bildobjekt 10" descr="bt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1" y="102841"/>
            <a:ext cx="863599" cy="863599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9812867" y="0"/>
            <a:ext cx="2379133" cy="125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ocs/h2020-funding-guide/cross-cutting-issues/open-access-data-management/data-management_en.htm" TargetMode="External"/><Relationship Id="rId2" Type="http://schemas.openxmlformats.org/officeDocument/2006/relationships/hyperlink" Target="https://snd.gu.se/sv/datahantering/data-i-forskningsprocessen/datahanteringsplan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openaire.eu/" TargetMode="External"/><Relationship Id="rId5" Type="http://schemas.openxmlformats.org/officeDocument/2006/relationships/hyperlink" Target="http://ec.europa.eu/research/press/2016/pdf/opendata-infographic_072016.pdf" TargetMode="External"/><Relationship Id="rId4" Type="http://schemas.openxmlformats.org/officeDocument/2006/relationships/hyperlink" Target="https://ec.europa.eu/research/participants/data/ref/h2020/grants_manual/hi/oa_pilot/h2020-hi-oa-pilot-guide_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iksarkivet.se/rafs?pdf=rafs/RA-FS%202002-01.pdf" TargetMode="External"/><Relationship Id="rId2" Type="http://schemas.openxmlformats.org/officeDocument/2006/relationships/hyperlink" Target="http://www.data-archive.ac.uk/create-manage/life-cycle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registratur@bth.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online.com/" TargetMode="External"/><Relationship Id="rId2" Type="http://schemas.openxmlformats.org/officeDocument/2006/relationships/hyperlink" Target="https://www.kth.se/forskning/artiklar/nu-blir-proteinforskning-datorspel-1.633803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eveonline.com/discover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proteinatlas.org/" TargetMode="External"/><Relationship Id="rId4" Type="http://schemas.openxmlformats.org/officeDocument/2006/relationships/hyperlink" Target="https://www.eveonlin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r.se/omvetenskapsradet/regeringsuppdrag/avrapporterade2015/avrapporterade2015/nationellariktlinjerforoppentillgangtillvetenskapliginformation.4.7e727b6e141e9ed702b1307e.html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data-archive.ac.uk/create-manage/life-cyc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1041805" y="2508904"/>
            <a:ext cx="10515600" cy="3434695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3600" dirty="0"/>
              <a:t>Vad kräver forskningsfinansiärerna </a:t>
            </a:r>
            <a:br>
              <a:rPr lang="sv-SE" sz="3600" dirty="0"/>
            </a:br>
            <a:r>
              <a:rPr lang="sv-SE" sz="3600" dirty="0"/>
              <a:t>och hur hanterar vi forskningsdata i myndigheten/organisationen nu och framöver?</a:t>
            </a:r>
          </a:p>
          <a:p>
            <a:pPr marL="0" indent="0" algn="ctr">
              <a:buNone/>
            </a:pPr>
            <a:endParaRPr lang="sv-SE" sz="3600" dirty="0"/>
          </a:p>
          <a:p>
            <a:pPr marL="0" indent="0" algn="ctr">
              <a:buNone/>
            </a:pPr>
            <a:r>
              <a:rPr lang="sv-SE" sz="2000" dirty="0"/>
              <a:t>Eva-Lisa Ahnström, projektrådgivare</a:t>
            </a:r>
          </a:p>
          <a:p>
            <a:pPr marL="0" indent="0" algn="ctr">
              <a:buNone/>
            </a:pPr>
            <a:r>
              <a:rPr lang="sv-SE" sz="2000" dirty="0"/>
              <a:t>Olivia </a:t>
            </a:r>
            <a:r>
              <a:rPr lang="sv-SE" sz="2000" dirty="0" err="1"/>
              <a:t>Simsson</a:t>
            </a:r>
            <a:r>
              <a:rPr lang="sv-SE" sz="2000" dirty="0"/>
              <a:t>, arkivarie</a:t>
            </a:r>
            <a:endParaRPr lang="en-US" sz="1800" dirty="0"/>
          </a:p>
          <a:p>
            <a:pPr lvl="1"/>
            <a:endParaRPr lang="en-US" sz="1400" dirty="0"/>
          </a:p>
          <a:p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501111" y="621323"/>
            <a:ext cx="8921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Informationsträff om forskningsdata</a:t>
            </a:r>
          </a:p>
          <a:p>
            <a:pPr algn="ctr"/>
            <a:r>
              <a:rPr lang="sv-SE" sz="4000" b="1" dirty="0"/>
              <a:t>BTH 30 maj 2017</a:t>
            </a:r>
          </a:p>
        </p:txBody>
      </p:sp>
    </p:spTree>
    <p:extLst>
      <p:ext uri="{BB962C8B-B14F-4D97-AF65-F5344CB8AC3E}">
        <p14:creationId xmlns:p14="http://schemas.microsoft.com/office/powerpoint/2010/main" val="7048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808893" y="500333"/>
            <a:ext cx="8740550" cy="622087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dirty="0" smtClean="0"/>
              <a:t>Jämförelse kan göras med </a:t>
            </a:r>
            <a:r>
              <a:rPr lang="sv-SE" dirty="0" err="1" smtClean="0"/>
              <a:t>med</a:t>
            </a:r>
            <a:r>
              <a:rPr lang="sv-SE" dirty="0" smtClean="0"/>
              <a:t> </a:t>
            </a:r>
            <a:r>
              <a:rPr lang="sv-SE" dirty="0"/>
              <a:t>krav på </a:t>
            </a:r>
            <a:r>
              <a:rPr lang="sv-SE" dirty="0" err="1"/>
              <a:t>Open</a:t>
            </a:r>
            <a:r>
              <a:rPr lang="sv-SE" dirty="0"/>
              <a:t> Access:</a:t>
            </a:r>
            <a:br>
              <a:rPr lang="sv-SE" dirty="0"/>
            </a:br>
            <a:r>
              <a:rPr lang="sv-SE" dirty="0"/>
              <a:t>Svenska forskningsfinansiärer som kräver </a:t>
            </a:r>
            <a:br>
              <a:rPr lang="sv-SE" dirty="0"/>
            </a:br>
            <a:r>
              <a:rPr lang="sv-SE" dirty="0" err="1"/>
              <a:t>Open</a:t>
            </a:r>
            <a:r>
              <a:rPr lang="sv-SE" dirty="0"/>
              <a:t> access (2010)</a:t>
            </a:r>
          </a:p>
          <a:p>
            <a:pPr lvl="1"/>
            <a:r>
              <a:rPr lang="sv-SE" dirty="0"/>
              <a:t>VR, RJ, Formas, FORTE, Wallenbergstiftelsen, ÖSS, Rymdstyrelsen </a:t>
            </a:r>
          </a:p>
          <a:p>
            <a:pPr lvl="1"/>
            <a:r>
              <a:rPr lang="sv-SE" dirty="0"/>
              <a:t>Exempel på myndigheter &amp; organisationer: Naturvårdsverket, Nordiska Afrikainstitutet, Nordiska ministerrådet, Polarforskningssekretariatet, Riksantikvarieämbetet </a:t>
            </a:r>
          </a:p>
          <a:p>
            <a:r>
              <a:rPr lang="sv-SE" dirty="0"/>
              <a:t>Gissning:</a:t>
            </a:r>
          </a:p>
          <a:p>
            <a:pPr lvl="1"/>
            <a:r>
              <a:rPr lang="sv-SE" dirty="0"/>
              <a:t>svenska finansiärer gör som man gjort i H2020</a:t>
            </a:r>
          </a:p>
          <a:p>
            <a:pPr lvl="1"/>
            <a:r>
              <a:rPr lang="sv-SE" dirty="0"/>
              <a:t>först: krav på data management plan, DMP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459857" y="276045"/>
            <a:ext cx="709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/>
              <a:t>Svenska</a:t>
            </a:r>
            <a:r>
              <a:rPr lang="en-US" sz="3200" b="1" dirty="0"/>
              <a:t> </a:t>
            </a:r>
            <a:r>
              <a:rPr lang="en-US" sz="3200" b="1" dirty="0" err="1"/>
              <a:t>finansiärer</a:t>
            </a:r>
            <a:r>
              <a:rPr lang="en-US" sz="3200" b="1" dirty="0"/>
              <a:t> </a:t>
            </a:r>
            <a:r>
              <a:rPr lang="en-US" sz="3200" b="1" dirty="0" err="1"/>
              <a:t>och</a:t>
            </a:r>
            <a:r>
              <a:rPr lang="en-US" sz="3200" b="1" dirty="0"/>
              <a:t> Open data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745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808892" y="172530"/>
            <a:ext cx="10515600" cy="622087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en-US" sz="3200" b="1" dirty="0" err="1"/>
              <a:t>Länkar</a:t>
            </a:r>
            <a:endParaRPr lang="en-US" sz="3200" b="1" dirty="0"/>
          </a:p>
          <a:p>
            <a:pPr lvl="1"/>
            <a:r>
              <a:rPr lang="sv-SE" dirty="0"/>
              <a:t>Svensk nationell Datatjänst om datahanteringsplaner</a:t>
            </a:r>
            <a:br>
              <a:rPr lang="sv-SE" dirty="0"/>
            </a:br>
            <a:r>
              <a:rPr lang="sv-SE" sz="1800" dirty="0">
                <a:hlinkClick r:id="rId2"/>
              </a:rPr>
              <a:t>https://snd.gu.se/sv/datahantering/data-i-forskningsprocessen/datahanteringsplan</a:t>
            </a:r>
            <a:r>
              <a:rPr lang="sv-SE" sz="1800" dirty="0"/>
              <a:t> </a:t>
            </a:r>
            <a:br>
              <a:rPr lang="sv-SE" sz="1800" dirty="0"/>
            </a:br>
            <a:endParaRPr lang="en-US" sz="1800" dirty="0"/>
          </a:p>
          <a:p>
            <a:pPr lvl="1"/>
            <a:r>
              <a:rPr lang="en-US" dirty="0"/>
              <a:t>Om data management I Horizon 2020</a:t>
            </a:r>
            <a:br>
              <a:rPr lang="en-US" dirty="0"/>
            </a:br>
            <a:r>
              <a:rPr lang="en-US" sz="1800" dirty="0">
                <a:hlinkClick r:id="rId3"/>
              </a:rPr>
              <a:t>http://ec.europa.eu/research/participants/docs/h2020-funding-guide/cross-cutting-issues/open-access-data-management/data-management_en.htm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H2020 Guidelines: </a:t>
            </a:r>
            <a:br>
              <a:rPr lang="en-US" dirty="0"/>
            </a:br>
            <a:r>
              <a:rPr lang="en-US" dirty="0"/>
              <a:t>Open access to publications and research data in Horizon 2020</a:t>
            </a:r>
            <a:br>
              <a:rPr lang="en-US" dirty="0"/>
            </a:br>
            <a:r>
              <a:rPr lang="en-US" sz="1800" dirty="0">
                <a:hlinkClick r:id="rId4"/>
              </a:rPr>
              <a:t>https://ec.europa.eu/research/participants/data/ref/h2020/grants_manual/hi/oa_pilot/h2020-hi-oa-pilot-guide_en.pdf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dirty="0" err="1"/>
              <a:t>Illustrerad</a:t>
            </a:r>
            <a:r>
              <a:rPr lang="en-US" dirty="0"/>
              <a:t> </a:t>
            </a:r>
            <a:r>
              <a:rPr lang="en-US" dirty="0" err="1"/>
              <a:t>sammanfattning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Open Data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Horizon 2020</a:t>
            </a:r>
            <a:br>
              <a:rPr lang="en-US" dirty="0"/>
            </a:b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ec.europa.eu/research/press/2016/pdf/opendata-infographic_072016.pdf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dirty="0" err="1" smtClean="0"/>
              <a:t>OpenAire</a:t>
            </a:r>
            <a:r>
              <a:rPr lang="en-US" dirty="0" smtClean="0"/>
              <a:t>: EU-project med </a:t>
            </a:r>
            <a:r>
              <a:rPr lang="en-US" dirty="0" err="1" smtClean="0"/>
              <a:t>mål</a:t>
            </a:r>
            <a:r>
              <a:rPr lang="en-US" dirty="0" smtClean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europeisk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utifrån</a:t>
            </a:r>
            <a:r>
              <a:rPr lang="en-US" dirty="0"/>
              <a:t> EU:s </a:t>
            </a:r>
            <a:r>
              <a:rPr lang="en-US" dirty="0" err="1"/>
              <a:t>direktiv</a:t>
            </a:r>
            <a:r>
              <a:rPr lang="en-US" dirty="0"/>
              <a:t> om open access, open data </a:t>
            </a:r>
            <a:r>
              <a:rPr lang="en-US" dirty="0" err="1"/>
              <a:t>och</a:t>
            </a:r>
            <a:r>
              <a:rPr lang="en-US" dirty="0"/>
              <a:t> open science.</a:t>
            </a:r>
            <a:br>
              <a:rPr lang="en-US" dirty="0"/>
            </a:br>
            <a:r>
              <a:rPr lang="en-US" sz="1800" dirty="0">
                <a:hlinkClick r:id="rId6"/>
              </a:rPr>
              <a:t>https://www.openaire.eu</a:t>
            </a:r>
            <a:r>
              <a:rPr lang="en-US" sz="1800" dirty="0" smtClean="0">
                <a:hlinkClick r:id="rId6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pPr marL="457189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4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808892" y="500333"/>
            <a:ext cx="10515600" cy="622087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en-US" sz="3200" b="1" dirty="0" err="1"/>
              <a:t>Länkar</a:t>
            </a:r>
            <a:endParaRPr lang="en-US" sz="3200" b="1" dirty="0"/>
          </a:p>
          <a:p>
            <a:pPr lvl="1"/>
            <a:r>
              <a:rPr lang="sv-SE" dirty="0"/>
              <a:t>Livscykel för data </a:t>
            </a:r>
            <a:br>
              <a:rPr lang="sv-SE" dirty="0"/>
            </a:br>
            <a:r>
              <a:rPr lang="sv-SE" sz="1800" dirty="0">
                <a:hlinkClick r:id="rId2"/>
              </a:rPr>
              <a:t>http://www.data-archive.ac.uk/create-manage/life-cycle</a:t>
            </a:r>
            <a:r>
              <a:rPr lang="sv-SE" sz="1800" dirty="0"/>
              <a:t> </a:t>
            </a:r>
            <a:br>
              <a:rPr lang="sv-SE" sz="1800" dirty="0"/>
            </a:br>
            <a:endParaRPr lang="en-US" sz="1800" dirty="0"/>
          </a:p>
          <a:p>
            <a:pPr lvl="1"/>
            <a:r>
              <a:rPr lang="en-US" dirty="0" err="1"/>
              <a:t>Riksarkivets</a:t>
            </a:r>
            <a:r>
              <a:rPr lang="en-US" dirty="0"/>
              <a:t> </a:t>
            </a:r>
            <a:r>
              <a:rPr lang="en-US" dirty="0" err="1"/>
              <a:t>författningssamling</a:t>
            </a:r>
            <a:r>
              <a:rPr lang="en-US" dirty="0"/>
              <a:t> RA-FS 2002:01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sv-SE" sz="1800" u="sng" dirty="0">
                <a:hlinkClick r:id="rId3"/>
              </a:rPr>
              <a:t>https://</a:t>
            </a:r>
            <a:r>
              <a:rPr lang="sv-SE" sz="1800" u="sng" dirty="0" smtClean="0">
                <a:hlinkClick r:id="rId3"/>
              </a:rPr>
              <a:t>riksarkivet.se/rafs?pdf=rafs/RA-FS%202002-01.pdf</a:t>
            </a:r>
            <a:endParaRPr lang="sv-SE" sz="1800" u="sng" dirty="0" smtClean="0"/>
          </a:p>
          <a:p>
            <a:pPr marL="457189" lvl="1" indent="0">
              <a:buNone/>
            </a:pPr>
            <a:endParaRPr lang="en-US" sz="1800" dirty="0"/>
          </a:p>
          <a:p>
            <a:pPr lvl="1"/>
            <a:r>
              <a:rPr lang="en-US" dirty="0" err="1"/>
              <a:t>Regler</a:t>
            </a:r>
            <a:r>
              <a:rPr lang="en-US" dirty="0"/>
              <a:t> </a:t>
            </a:r>
            <a:r>
              <a:rPr lang="en-US" dirty="0" err="1"/>
              <a:t>bevarande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gallring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forskningshandlingar</a:t>
            </a:r>
            <a:r>
              <a:rPr lang="en-US" dirty="0"/>
              <a:t> vid BTH </a:t>
            </a:r>
            <a:br>
              <a:rPr lang="en-US" dirty="0"/>
            </a:br>
            <a:r>
              <a:rPr lang="en-US" sz="1800" dirty="0"/>
              <a:t>E-post </a:t>
            </a:r>
            <a:r>
              <a:rPr lang="en-US" sz="1800" dirty="0">
                <a:hlinkClick r:id="rId4"/>
              </a:rPr>
              <a:t>registratur@bth.se</a:t>
            </a:r>
            <a:r>
              <a:rPr lang="en-US" sz="1800" dirty="0"/>
              <a:t>, </a:t>
            </a:r>
            <a:r>
              <a:rPr lang="en-US" sz="1800" dirty="0" err="1"/>
              <a:t>uppge</a:t>
            </a:r>
            <a:r>
              <a:rPr lang="en-US" sz="1800" dirty="0"/>
              <a:t> </a:t>
            </a:r>
            <a:r>
              <a:rPr lang="en-US" sz="1800" dirty="0" err="1"/>
              <a:t>diarienummer</a:t>
            </a:r>
            <a:r>
              <a:rPr lang="en-US" sz="1800" dirty="0"/>
              <a:t> 13-684/07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beslut</a:t>
            </a:r>
            <a:r>
              <a:rPr lang="en-US" sz="1800" dirty="0"/>
              <a:t> 225/07</a:t>
            </a:r>
            <a:br>
              <a:rPr lang="en-US" sz="1800" dirty="0"/>
            </a:br>
            <a:endParaRPr lang="en-US" sz="1800" dirty="0"/>
          </a:p>
          <a:p>
            <a:pPr marL="457189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4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403450" y="3708186"/>
            <a:ext cx="10515600" cy="273457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dirty="0" smtClean="0"/>
              <a:t>Nyhetsartikel från KTH om initiativet</a:t>
            </a:r>
            <a:endParaRPr lang="sv-SE" dirty="0"/>
          </a:p>
          <a:p>
            <a:pPr marL="457189" lvl="1" indent="0">
              <a:buNone/>
            </a:pPr>
            <a:r>
              <a:rPr lang="sv-SE" sz="1800" dirty="0"/>
              <a:t>    </a:t>
            </a:r>
            <a:r>
              <a:rPr lang="sv-SE" sz="1400" dirty="0" smtClean="0">
                <a:hlinkClick r:id="rId2"/>
              </a:rPr>
              <a:t>https</a:t>
            </a:r>
            <a:r>
              <a:rPr lang="sv-SE" sz="1400" dirty="0">
                <a:hlinkClick r:id="rId2"/>
              </a:rPr>
              <a:t>://</a:t>
            </a:r>
            <a:r>
              <a:rPr lang="sv-SE" sz="1400" dirty="0" smtClean="0">
                <a:hlinkClick r:id="rId2"/>
              </a:rPr>
              <a:t>www.kth.se/forskning/artiklar/nu-blir-proteinforskning-datorspel-1.633803</a:t>
            </a:r>
            <a:r>
              <a:rPr lang="sv-SE" sz="1400" dirty="0" smtClean="0"/>
              <a:t> </a:t>
            </a:r>
            <a:r>
              <a:rPr lang="sv-SE" sz="1100" dirty="0"/>
              <a:t/>
            </a:r>
            <a:br>
              <a:rPr lang="sv-SE" sz="1100" dirty="0"/>
            </a:br>
            <a:endParaRPr lang="en-US" sz="1100" dirty="0"/>
          </a:p>
          <a:p>
            <a:pPr lvl="1"/>
            <a:r>
              <a:rPr lang="en-US" dirty="0" smtClean="0"/>
              <a:t>Eve Online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sv-SE" sz="1400" u="sng" dirty="0">
                <a:hlinkClick r:id="rId3"/>
              </a:rPr>
              <a:t>https://</a:t>
            </a:r>
            <a:r>
              <a:rPr lang="sv-SE" sz="1400" u="sng" dirty="0" smtClean="0">
                <a:hlinkClick r:id="rId3"/>
              </a:rPr>
              <a:t>www.eveonline.com</a:t>
            </a:r>
            <a:r>
              <a:rPr lang="sv-SE" sz="1400" u="sng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 </a:t>
            </a:r>
          </a:p>
          <a:p>
            <a:pPr lvl="1"/>
            <a:r>
              <a:rPr lang="en-US" dirty="0" smtClean="0"/>
              <a:t>Project Discovery </a:t>
            </a:r>
            <a:r>
              <a:rPr lang="en-US" dirty="0" err="1" smtClean="0"/>
              <a:t>i</a:t>
            </a:r>
            <a:r>
              <a:rPr lang="en-US" dirty="0" smtClean="0"/>
              <a:t> Eve Online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>
                <a:hlinkClick r:id="rId4"/>
              </a:rPr>
              <a:t>https://www.eveonline.com/discovery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  <a:r>
              <a:rPr lang="sv-SE" sz="1800" dirty="0"/>
              <a:t/>
            </a:r>
            <a:br>
              <a:rPr lang="sv-SE" sz="1800" dirty="0"/>
            </a:br>
            <a:endParaRPr lang="en-US" sz="1800" dirty="0"/>
          </a:p>
          <a:p>
            <a:pPr marL="457189" lvl="1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457189" lvl="1" indent="0">
              <a:buNone/>
            </a:pP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568915" y="929829"/>
            <a:ext cx="6677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 indent="0">
              <a:buNone/>
            </a:pPr>
            <a:r>
              <a:rPr lang="sv-SE" dirty="0"/>
              <a:t>Vid den muntliga presentationen </a:t>
            </a:r>
            <a:r>
              <a:rPr lang="sv-SE" dirty="0" smtClean="0"/>
              <a:t>berättade vi </a:t>
            </a:r>
            <a:r>
              <a:rPr lang="sv-SE" dirty="0"/>
              <a:t>om ett initiativ som använder C</a:t>
            </a:r>
            <a:r>
              <a:rPr lang="sv-SE" dirty="0" smtClean="0"/>
              <a:t>itizen Science </a:t>
            </a:r>
            <a:r>
              <a:rPr lang="sv-SE" dirty="0"/>
              <a:t>för att samla data till </a:t>
            </a:r>
            <a:endParaRPr lang="sv-SE" dirty="0" smtClean="0"/>
          </a:p>
          <a:p>
            <a:pPr marL="457189" lvl="1" indent="0">
              <a:buNone/>
            </a:pPr>
            <a:r>
              <a:rPr lang="sv-SE" dirty="0" smtClean="0"/>
              <a:t>Human </a:t>
            </a:r>
            <a:r>
              <a:rPr lang="sv-SE" dirty="0"/>
              <a:t>Protein Atlas som bland andra </a:t>
            </a:r>
            <a:r>
              <a:rPr lang="sv-SE" i="1" dirty="0"/>
              <a:t>Emma Lundberg</a:t>
            </a:r>
            <a:r>
              <a:rPr lang="sv-SE" dirty="0"/>
              <a:t>, biträdande universitetslektor och forskare vid KTH och </a:t>
            </a:r>
            <a:r>
              <a:rPr lang="sv-SE" dirty="0" err="1"/>
              <a:t>Scilifelab</a:t>
            </a:r>
            <a:r>
              <a:rPr lang="sv-SE" dirty="0"/>
              <a:t>, arbetar med. Man använder ett populärt dataspel, Eve Online, i vilket ett minispel, Discovery, är inlagt. </a:t>
            </a:r>
            <a:endParaRPr lang="sv-SE" dirty="0" smtClean="0"/>
          </a:p>
          <a:p>
            <a:pPr marL="457189" lvl="1" indent="0">
              <a:buNone/>
            </a:pPr>
            <a:endParaRPr lang="sv-SE" dirty="0"/>
          </a:p>
          <a:p>
            <a:pPr marL="457189" lvl="1" indent="0">
              <a:buNone/>
            </a:pPr>
            <a:r>
              <a:rPr lang="sv-SE" dirty="0"/>
              <a:t>Länkar till mer information är på sin plats: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9249510" y="327803"/>
            <a:ext cx="216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/>
              <a:t>Länkar</a:t>
            </a:r>
            <a:endParaRPr lang="sv-SE" sz="32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611" y="1007468"/>
            <a:ext cx="3529342" cy="219346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611" y="3859195"/>
            <a:ext cx="3574915" cy="24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808893" y="500333"/>
            <a:ext cx="8740550" cy="622087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dirty="0" smtClean="0"/>
              <a:t>Vad har The Human </a:t>
            </a:r>
            <a:r>
              <a:rPr lang="sv-SE" dirty="0"/>
              <a:t>P</a:t>
            </a:r>
            <a:r>
              <a:rPr lang="sv-SE" dirty="0" smtClean="0"/>
              <a:t>rotein Atlas, dataspelet Eve </a:t>
            </a:r>
            <a:r>
              <a:rPr lang="sv-SE" dirty="0"/>
              <a:t>O</a:t>
            </a:r>
            <a:r>
              <a:rPr lang="sv-SE" dirty="0" smtClean="0"/>
              <a:t>nline och </a:t>
            </a:r>
            <a:r>
              <a:rPr lang="sv-SE" dirty="0" err="1" smtClean="0"/>
              <a:t>citizen</a:t>
            </a:r>
            <a:r>
              <a:rPr lang="sv-SE" dirty="0" smtClean="0"/>
              <a:t> science med tillgång till </a:t>
            </a:r>
            <a:r>
              <a:rPr lang="sv-SE" dirty="0" err="1" smtClean="0"/>
              <a:t>open</a:t>
            </a:r>
            <a:r>
              <a:rPr lang="sv-SE" dirty="0" smtClean="0"/>
              <a:t> data att göra?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459857" y="276045"/>
            <a:ext cx="709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/>
              <a:t>Exempel</a:t>
            </a:r>
            <a:endParaRPr lang="sv-SE" sz="3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3" y="2460447"/>
            <a:ext cx="4281830" cy="266113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51" y="2316469"/>
            <a:ext cx="4336156" cy="440474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08893" y="5322498"/>
            <a:ext cx="5341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4"/>
              </a:rPr>
              <a:t>https://www.eveonline.com</a:t>
            </a:r>
            <a:r>
              <a:rPr lang="sv-SE" dirty="0" smtClean="0">
                <a:hlinkClick r:id="rId4"/>
              </a:rPr>
              <a:t>/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>
                <a:hlinkClick r:id="rId5"/>
              </a:rPr>
              <a:t>http://www.proteinatlas.org</a:t>
            </a:r>
            <a:r>
              <a:rPr lang="sv-SE" dirty="0" smtClean="0">
                <a:hlinkClick r:id="rId5"/>
              </a:rPr>
              <a:t>/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28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808892" y="775935"/>
            <a:ext cx="10515600" cy="5945275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en-US" sz="3200" b="1" dirty="0" err="1"/>
              <a:t>Hanterande</a:t>
            </a:r>
            <a:r>
              <a:rPr lang="en-US" sz="3200" b="1" dirty="0"/>
              <a:t> </a:t>
            </a:r>
            <a:r>
              <a:rPr lang="en-US" sz="3200" b="1" dirty="0" err="1"/>
              <a:t>av</a:t>
            </a:r>
            <a:r>
              <a:rPr lang="en-US" sz="3200" b="1" dirty="0"/>
              <a:t> </a:t>
            </a:r>
            <a:r>
              <a:rPr lang="en-US" sz="3200" b="1" dirty="0" err="1"/>
              <a:t>forskningsdata</a:t>
            </a:r>
            <a:r>
              <a:rPr lang="en-US" sz="3200" b="1" dirty="0"/>
              <a:t> – </a:t>
            </a:r>
            <a:endParaRPr lang="en-US" sz="3200" b="1" dirty="0" smtClean="0"/>
          </a:p>
          <a:p>
            <a:pPr marL="457189" lvl="1" indent="0" algn="r">
              <a:buNone/>
            </a:pPr>
            <a:r>
              <a:rPr lang="en-US" sz="3200" b="1" dirty="0" err="1" smtClean="0"/>
              <a:t>Vetenskapsrådet</a:t>
            </a:r>
            <a:r>
              <a:rPr lang="en-US" sz="3200" b="1" dirty="0" smtClean="0"/>
              <a:t>, VR, </a:t>
            </a:r>
            <a:r>
              <a:rPr lang="en-US" sz="3200" b="1" dirty="0" err="1" smtClean="0"/>
              <a:t>har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ett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nationellt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uppdrag</a:t>
            </a:r>
            <a:endParaRPr lang="en-US" dirty="0"/>
          </a:p>
          <a:p>
            <a:pPr lvl="1"/>
            <a:endParaRPr lang="en-US" b="1" dirty="0"/>
          </a:p>
          <a:p>
            <a:pPr lvl="1"/>
            <a:r>
              <a:rPr lang="sv-SE" dirty="0" smtClean="0"/>
              <a:t>2016 Forskningsproposition: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“Vetenskapsrådet bör ges ett nationellt samordningsansvar för fortsatt arbete rörande öppen tillgång till forskningsdata, dvs. data som tas fram i ett vetenskapligt syfte”</a:t>
            </a:r>
            <a:br>
              <a:rPr lang="sv-SE" dirty="0"/>
            </a:br>
            <a:endParaRPr lang="sv-SE" dirty="0"/>
          </a:p>
          <a:p>
            <a:pPr lvl="1"/>
            <a:r>
              <a:rPr lang="sv-SE" dirty="0"/>
              <a:t>VR:s uppdrag enligt regleringsbrev </a:t>
            </a:r>
            <a:br>
              <a:rPr lang="sv-SE" dirty="0"/>
            </a:br>
            <a:r>
              <a:rPr lang="sv-SE" sz="1800" dirty="0">
                <a:hlinkClick r:id="rId2"/>
              </a:rPr>
              <a:t>https://www.vr.se/omvetenskapsradet/regeringsuppdrag/avrapporterade2015/avrapporterade2015/nationellariktlinjerforoppentillgangtillvetenskapliginformation.4.7e727b6e141e9ed702b1307e.html</a:t>
            </a:r>
            <a:r>
              <a:rPr lang="sv-SE" sz="1800" dirty="0"/>
              <a:t> </a:t>
            </a:r>
          </a:p>
          <a:p>
            <a:pPr marL="457189" lvl="1" indent="0">
              <a:buNone/>
            </a:pPr>
            <a:endParaRPr lang="sv-SE" dirty="0"/>
          </a:p>
          <a:p>
            <a:pPr marL="457189" lvl="1" indent="0">
              <a:buNone/>
            </a:pPr>
            <a:r>
              <a:rPr lang="sv-SE" dirty="0"/>
              <a:t>”All forskningsdata som, helt eller delvis, tas fram med offentliga medel görs öppet tillgängliga så snart det är möjligt. Målbilden omfattar forskningsdata som är ett resultat av offentligt finansierad forskning.”</a:t>
            </a:r>
            <a:endParaRPr lang="en-US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5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808892" y="500333"/>
            <a:ext cx="10515600" cy="622087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en-US" sz="3200" b="1" dirty="0"/>
              <a:t>H2020 Open Research Data Pilot</a:t>
            </a:r>
          </a:p>
          <a:p>
            <a:pPr marL="457189" lvl="1" indent="0" algn="r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pPr marL="457189" lvl="1" indent="0">
              <a:buNone/>
            </a:pPr>
            <a:r>
              <a:rPr lang="sv-SE" b="1" dirty="0"/>
              <a:t>”As </a:t>
            </a:r>
            <a:r>
              <a:rPr lang="sv-SE" b="1" dirty="0" err="1"/>
              <a:t>open</a:t>
            </a:r>
            <a:r>
              <a:rPr lang="sv-SE" b="1" dirty="0"/>
              <a:t> as </a:t>
            </a:r>
            <a:r>
              <a:rPr lang="sv-SE" b="1" dirty="0" err="1"/>
              <a:t>possible</a:t>
            </a:r>
            <a:r>
              <a:rPr lang="sv-SE" b="1" dirty="0"/>
              <a:t>, as </a:t>
            </a:r>
            <a:r>
              <a:rPr lang="sv-SE" b="1" dirty="0" err="1"/>
              <a:t>closed</a:t>
            </a:r>
            <a:r>
              <a:rPr lang="sv-SE" b="1" dirty="0"/>
              <a:t> as </a:t>
            </a:r>
            <a:r>
              <a:rPr lang="sv-SE" b="1" dirty="0" err="1"/>
              <a:t>necessary</a:t>
            </a:r>
            <a:r>
              <a:rPr lang="sv-SE" b="1" dirty="0" smtClean="0"/>
              <a:t>”</a:t>
            </a:r>
          </a:p>
          <a:p>
            <a:pPr marL="457189" lvl="1" indent="0">
              <a:buNone/>
            </a:pPr>
            <a:endParaRPr lang="sv-SE" dirty="0"/>
          </a:p>
          <a:p>
            <a:pPr lvl="1"/>
            <a:r>
              <a:rPr lang="sv-SE" dirty="0"/>
              <a:t>Omfattar data, inklusive metadata, som behövs för att validera publicerade resultat (valfritt för övriga data)</a:t>
            </a:r>
          </a:p>
          <a:p>
            <a:pPr lvl="1"/>
            <a:r>
              <a:rPr lang="sv-SE" dirty="0" smtClean="0"/>
              <a:t>Krav </a:t>
            </a:r>
            <a:r>
              <a:rPr lang="sv-SE" dirty="0"/>
              <a:t>på anslagsmottagare :</a:t>
            </a:r>
          </a:p>
          <a:p>
            <a:pPr lvl="2"/>
            <a:r>
              <a:rPr lang="sv-SE" dirty="0"/>
              <a:t>Datahanteringsplan (inom 6 månader från start)</a:t>
            </a:r>
          </a:p>
          <a:p>
            <a:pPr lvl="2"/>
            <a:r>
              <a:rPr lang="sv-SE" dirty="0"/>
              <a:t>Deponering av data i valfritt </a:t>
            </a:r>
            <a:r>
              <a:rPr lang="sv-SE" dirty="0" err="1"/>
              <a:t>repositorium</a:t>
            </a:r>
            <a:endParaRPr lang="sv-SE" dirty="0"/>
          </a:p>
          <a:p>
            <a:pPr lvl="2"/>
            <a:r>
              <a:rPr lang="sv-SE" dirty="0"/>
              <a:t>Möjliggöra kostnadsfri tillgång till, användning och spridning av data</a:t>
            </a:r>
          </a:p>
          <a:p>
            <a:pPr lvl="2"/>
            <a:r>
              <a:rPr lang="sv-SE" dirty="0"/>
              <a:t>Informera om eller tillhandahålla verktyg eller instrument som behövs för att validera resultaten</a:t>
            </a:r>
          </a:p>
          <a:p>
            <a:pPr lvl="1"/>
            <a:r>
              <a:rPr lang="sv-SE" dirty="0" err="1" smtClean="0"/>
              <a:t>Opt-out</a:t>
            </a:r>
            <a:r>
              <a:rPr lang="sv-SE" dirty="0" smtClean="0"/>
              <a:t> </a:t>
            </a:r>
            <a:r>
              <a:rPr lang="sv-SE" dirty="0"/>
              <a:t>och undantag möjliga </a:t>
            </a:r>
            <a:r>
              <a:rPr lang="sv-SE" dirty="0" err="1"/>
              <a:t>pga</a:t>
            </a:r>
            <a:r>
              <a:rPr lang="sv-SE" dirty="0"/>
              <a:t> t.ex. skydd av personuppgifter, IPR</a:t>
            </a:r>
          </a:p>
          <a:p>
            <a:pPr lvl="1"/>
            <a:r>
              <a:rPr lang="sv-SE" dirty="0"/>
              <a:t>Från 2017 är </a:t>
            </a:r>
            <a:r>
              <a:rPr lang="sv-SE" dirty="0" err="1"/>
              <a:t>Open</a:t>
            </a:r>
            <a:r>
              <a:rPr lang="sv-SE" dirty="0"/>
              <a:t> Research Data default i H2020, fortfarande med möjligheten att ”</a:t>
            </a:r>
            <a:r>
              <a:rPr lang="sv-SE" dirty="0" err="1"/>
              <a:t>opt-out</a:t>
            </a:r>
            <a:r>
              <a:rPr lang="sv-SE" dirty="0"/>
              <a:t>”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12" y="1106617"/>
            <a:ext cx="3192580" cy="10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5926347" y="464915"/>
            <a:ext cx="6349042" cy="56687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en-US" sz="3200" b="1" dirty="0"/>
              <a:t> </a:t>
            </a:r>
            <a:endParaRPr lang="sv-SE" dirty="0"/>
          </a:p>
          <a:p>
            <a:pPr lvl="1"/>
            <a:r>
              <a:rPr lang="en-US" dirty="0"/>
              <a:t>Findable</a:t>
            </a:r>
          </a:p>
          <a:p>
            <a:pPr lvl="2"/>
            <a:r>
              <a:rPr lang="en-US" dirty="0" err="1" smtClean="0"/>
              <a:t>möjliga</a:t>
            </a:r>
            <a:r>
              <a:rPr lang="en-US" dirty="0" smtClean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hitta</a:t>
            </a:r>
            <a:r>
              <a:rPr lang="en-US" dirty="0"/>
              <a:t>/</a:t>
            </a:r>
            <a:r>
              <a:rPr lang="en-US" dirty="0" err="1"/>
              <a:t>identifiera</a:t>
            </a:r>
            <a:r>
              <a:rPr lang="en-US" dirty="0"/>
              <a:t>, </a:t>
            </a:r>
            <a:r>
              <a:rPr lang="en-US" dirty="0" err="1" smtClean="0"/>
              <a:t>registrerade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sökbar</a:t>
            </a:r>
            <a:r>
              <a:rPr lang="en-US" dirty="0"/>
              <a:t> </a:t>
            </a:r>
            <a:r>
              <a:rPr lang="en-US" dirty="0" err="1"/>
              <a:t>resurs</a:t>
            </a:r>
            <a:endParaRPr lang="en-US" dirty="0"/>
          </a:p>
          <a:p>
            <a:pPr lvl="2"/>
            <a:r>
              <a:rPr lang="en-US" dirty="0" err="1"/>
              <a:t>tillskrivna</a:t>
            </a:r>
            <a:r>
              <a:rPr lang="en-US" dirty="0"/>
              <a:t> </a:t>
            </a:r>
            <a:r>
              <a:rPr lang="en-US" dirty="0" err="1"/>
              <a:t>unikt</a:t>
            </a:r>
            <a:r>
              <a:rPr lang="en-US" dirty="0"/>
              <a:t> ”ID-</a:t>
            </a:r>
            <a:r>
              <a:rPr lang="en-US" dirty="0" err="1"/>
              <a:t>nummer</a:t>
            </a:r>
            <a:r>
              <a:rPr lang="en-US" dirty="0"/>
              <a:t>” (DOI)</a:t>
            </a:r>
          </a:p>
          <a:p>
            <a:pPr lvl="2"/>
            <a:r>
              <a:rPr lang="en-US" dirty="0" err="1"/>
              <a:t>beskrivna</a:t>
            </a:r>
            <a:r>
              <a:rPr lang="en-US" dirty="0"/>
              <a:t> med </a:t>
            </a:r>
            <a:r>
              <a:rPr lang="en-US" dirty="0" err="1"/>
              <a:t>utförlig</a:t>
            </a:r>
            <a:r>
              <a:rPr lang="en-US" dirty="0"/>
              <a:t> metadata</a:t>
            </a:r>
          </a:p>
          <a:p>
            <a:pPr lvl="1"/>
            <a:r>
              <a:rPr lang="en-US" dirty="0"/>
              <a:t>Accessible</a:t>
            </a:r>
          </a:p>
          <a:p>
            <a:pPr lvl="2"/>
            <a:r>
              <a:rPr lang="en-US" dirty="0"/>
              <a:t>data/metadata </a:t>
            </a:r>
            <a:r>
              <a:rPr lang="en-US" dirty="0" err="1"/>
              <a:t>öppet</a:t>
            </a:r>
            <a:r>
              <a:rPr lang="en-US" dirty="0"/>
              <a:t> </a:t>
            </a:r>
            <a:r>
              <a:rPr lang="en-US" dirty="0" err="1"/>
              <a:t>tillgängliga</a:t>
            </a:r>
            <a:r>
              <a:rPr lang="en-US" dirty="0"/>
              <a:t> </a:t>
            </a:r>
            <a:r>
              <a:rPr lang="en-US" dirty="0" err="1"/>
              <a:t>tex</a:t>
            </a:r>
            <a:r>
              <a:rPr lang="en-US" dirty="0"/>
              <a:t> via </a:t>
            </a:r>
            <a:r>
              <a:rPr lang="en-US" dirty="0" err="1"/>
              <a:t>deponering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repositorium</a:t>
            </a:r>
            <a:endParaRPr lang="en-US" dirty="0"/>
          </a:p>
          <a:p>
            <a:pPr lvl="2"/>
            <a:r>
              <a:rPr lang="en-US" dirty="0" err="1"/>
              <a:t>restriktioner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auktorisering</a:t>
            </a:r>
            <a:r>
              <a:rPr lang="en-US" dirty="0"/>
              <a:t> </a:t>
            </a:r>
            <a:r>
              <a:rPr lang="en-US" dirty="0" err="1"/>
              <a:t>när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nödvändigt</a:t>
            </a:r>
            <a:endParaRPr lang="en-US" dirty="0"/>
          </a:p>
          <a:p>
            <a:pPr lvl="1"/>
            <a:r>
              <a:rPr lang="en-US" dirty="0"/>
              <a:t>Interoperable</a:t>
            </a:r>
          </a:p>
          <a:p>
            <a:pPr lvl="2"/>
            <a:r>
              <a:rPr lang="en-US" dirty="0" err="1"/>
              <a:t>efterlever</a:t>
            </a:r>
            <a:r>
              <a:rPr lang="en-US" dirty="0"/>
              <a:t> </a:t>
            </a:r>
            <a:r>
              <a:rPr lang="en-US" dirty="0" err="1"/>
              <a:t>standarder</a:t>
            </a:r>
            <a:r>
              <a:rPr lang="en-US" dirty="0"/>
              <a:t> (</a:t>
            </a:r>
            <a:r>
              <a:rPr lang="en-US" dirty="0" err="1"/>
              <a:t>dataformat</a:t>
            </a:r>
            <a:r>
              <a:rPr lang="en-US" dirty="0"/>
              <a:t>, </a:t>
            </a:r>
            <a:r>
              <a:rPr lang="en-US" dirty="0" err="1"/>
              <a:t>ontologier</a:t>
            </a:r>
            <a:r>
              <a:rPr lang="en-US" dirty="0"/>
              <a:t>) </a:t>
            </a:r>
            <a:r>
              <a:rPr lang="en-US" dirty="0" err="1"/>
              <a:t>brett</a:t>
            </a:r>
            <a:r>
              <a:rPr lang="en-US" dirty="0"/>
              <a:t> </a:t>
            </a:r>
            <a:r>
              <a:rPr lang="en-US" dirty="0" err="1"/>
              <a:t>användbara</a:t>
            </a:r>
            <a:r>
              <a:rPr lang="en-US" dirty="0"/>
              <a:t> </a:t>
            </a:r>
            <a:r>
              <a:rPr lang="en-US" dirty="0" err="1"/>
              <a:t>filformat</a:t>
            </a:r>
            <a:endParaRPr lang="en-US" dirty="0"/>
          </a:p>
          <a:p>
            <a:pPr lvl="1"/>
            <a:r>
              <a:rPr lang="en-US" dirty="0"/>
              <a:t>Re-useable</a:t>
            </a:r>
          </a:p>
          <a:p>
            <a:pPr lvl="2"/>
            <a:r>
              <a:rPr lang="en-US" dirty="0"/>
              <a:t>licenser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tillåter</a:t>
            </a:r>
            <a:r>
              <a:rPr lang="en-US" dirty="0"/>
              <a:t> bred </a:t>
            </a:r>
            <a:r>
              <a:rPr lang="en-US" dirty="0" err="1"/>
              <a:t>återanvändning</a:t>
            </a:r>
            <a:endParaRPr lang="en-US" dirty="0"/>
          </a:p>
          <a:p>
            <a:pPr lvl="2"/>
            <a:r>
              <a:rPr lang="en-US" dirty="0"/>
              <a:t>data/metadata </a:t>
            </a:r>
            <a:r>
              <a:rPr lang="en-US" dirty="0" err="1"/>
              <a:t>uppfyller</a:t>
            </a:r>
            <a:r>
              <a:rPr lang="en-US" dirty="0"/>
              <a:t> </a:t>
            </a:r>
            <a:r>
              <a:rPr lang="en-US" dirty="0" err="1"/>
              <a:t>relevanta</a:t>
            </a:r>
            <a:r>
              <a:rPr lang="en-US" dirty="0"/>
              <a:t> </a:t>
            </a:r>
            <a:r>
              <a:rPr lang="en-US" dirty="0" err="1"/>
              <a:t>krav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402128" y="276045"/>
            <a:ext cx="31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FAIR I H2020</a:t>
            </a:r>
            <a:endParaRPr lang="sv-SE" sz="3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b="45823"/>
          <a:stretch/>
        </p:blipFill>
        <p:spPr>
          <a:xfrm>
            <a:off x="370937" y="1107460"/>
            <a:ext cx="5833077" cy="37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-336" t="51514" r="336" b="561"/>
          <a:stretch/>
        </p:blipFill>
        <p:spPr>
          <a:xfrm>
            <a:off x="392408" y="1362975"/>
            <a:ext cx="7543894" cy="434103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459857" y="276045"/>
            <a:ext cx="709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Data Management Plan, DMP, </a:t>
            </a:r>
            <a:r>
              <a:rPr lang="en-US" sz="3200" b="1" dirty="0" err="1"/>
              <a:t>i</a:t>
            </a:r>
            <a:r>
              <a:rPr lang="en-US" sz="3200" b="1" dirty="0"/>
              <a:t> H2020</a:t>
            </a:r>
            <a:endParaRPr lang="sv-SE" sz="3200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7852913" y="860820"/>
            <a:ext cx="4339087" cy="490934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en-US" sz="3200" b="1" dirty="0"/>
              <a:t> </a:t>
            </a:r>
            <a:endParaRPr lang="sv-SE" dirty="0"/>
          </a:p>
          <a:p>
            <a:pPr lvl="1"/>
            <a:r>
              <a:rPr lang="en-US" dirty="0"/>
              <a:t>Vid </a:t>
            </a:r>
            <a:r>
              <a:rPr lang="en-US" dirty="0" err="1"/>
              <a:t>ansökan</a:t>
            </a:r>
            <a:r>
              <a:rPr lang="en-US" dirty="0"/>
              <a:t>: </a:t>
            </a:r>
            <a:r>
              <a:rPr lang="en-US" dirty="0" err="1" smtClean="0"/>
              <a:t>tänk</a:t>
            </a:r>
            <a:r>
              <a:rPr lang="en-US" dirty="0" smtClean="0"/>
              <a:t> in </a:t>
            </a:r>
            <a:r>
              <a:rPr lang="en-US" dirty="0"/>
              <a:t>DMP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 smtClean="0"/>
              <a:t>utvecklas</a:t>
            </a:r>
            <a:r>
              <a:rPr lang="en-US" dirty="0" smtClean="0"/>
              <a:t>/</a:t>
            </a:r>
            <a:r>
              <a:rPr lang="en-US" dirty="0" err="1" smtClean="0"/>
              <a:t>skrivs</a:t>
            </a:r>
            <a:r>
              <a:rPr lang="en-US" dirty="0" smtClean="0"/>
              <a:t> </a:t>
            </a:r>
            <a:r>
              <a:rPr lang="en-US" dirty="0"/>
              <a:t>om </a:t>
            </a:r>
            <a:r>
              <a:rPr lang="en-US" dirty="0" err="1"/>
              <a:t>projektet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 smtClean="0"/>
              <a:t>finansierat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senast</a:t>
            </a:r>
            <a:r>
              <a:rPr lang="en-US" dirty="0" smtClean="0"/>
              <a:t> 6 </a:t>
            </a:r>
            <a:r>
              <a:rPr lang="en-US" dirty="0" err="1" smtClean="0"/>
              <a:t>månader</a:t>
            </a:r>
            <a:r>
              <a:rPr lang="en-US" dirty="0" smtClean="0"/>
              <a:t> </a:t>
            </a:r>
            <a:r>
              <a:rPr lang="en-US" dirty="0" err="1" smtClean="0"/>
              <a:t>efter</a:t>
            </a:r>
            <a:r>
              <a:rPr lang="en-US" dirty="0" smtClean="0"/>
              <a:t> start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projektet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Finns </a:t>
            </a:r>
            <a:r>
              <a:rPr lang="en-US" dirty="0" err="1" smtClean="0"/>
              <a:t>olika</a:t>
            </a:r>
            <a:r>
              <a:rPr lang="en-US" dirty="0" smtClean="0"/>
              <a:t> </a:t>
            </a:r>
            <a:r>
              <a:rPr lang="en-US" dirty="0" err="1" smtClean="0"/>
              <a:t>mallar</a:t>
            </a:r>
            <a:r>
              <a:rPr lang="en-US" dirty="0" smtClean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tillgå</a:t>
            </a:r>
            <a:r>
              <a:rPr lang="en-US" dirty="0"/>
              <a:t>, </a:t>
            </a:r>
            <a:r>
              <a:rPr lang="en-US" dirty="0" err="1"/>
              <a:t>behöver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hitta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egna</a:t>
            </a:r>
            <a:r>
              <a:rPr lang="en-US" dirty="0"/>
              <a:t> format, </a:t>
            </a:r>
            <a:r>
              <a:rPr lang="en-US" dirty="0" err="1"/>
              <a:t>däremot</a:t>
            </a:r>
            <a:r>
              <a:rPr lang="en-US" dirty="0"/>
              <a:t> </a:t>
            </a:r>
            <a:r>
              <a:rPr lang="en-US" dirty="0" err="1" smtClean="0"/>
              <a:t>anpassa</a:t>
            </a:r>
            <a:endParaRPr lang="en-US" dirty="0"/>
          </a:p>
          <a:p>
            <a:pPr lvl="1"/>
            <a:r>
              <a:rPr lang="en-US" dirty="0"/>
              <a:t>SND </a:t>
            </a:r>
            <a:r>
              <a:rPr lang="en-US" dirty="0" err="1"/>
              <a:t>har</a:t>
            </a:r>
            <a:r>
              <a:rPr lang="en-US" dirty="0"/>
              <a:t> guidelines</a:t>
            </a:r>
          </a:p>
          <a:p>
            <a:pPr lvl="1"/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DMP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H2020,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rekommenderas</a:t>
            </a:r>
            <a:r>
              <a:rPr lang="en-US" dirty="0"/>
              <a:t> </a:t>
            </a:r>
            <a:r>
              <a:rPr lang="en-US" dirty="0" err="1"/>
              <a:t>även</a:t>
            </a:r>
            <a:r>
              <a:rPr lang="en-US" dirty="0"/>
              <a:t> </a:t>
            </a:r>
            <a:r>
              <a:rPr lang="en-US" dirty="0" err="1"/>
              <a:t>annars</a:t>
            </a:r>
            <a:r>
              <a:rPr lang="en-US" dirty="0"/>
              <a:t> – </a:t>
            </a:r>
            <a:r>
              <a:rPr lang="en-US" dirty="0" err="1"/>
              <a:t>underlättar</a:t>
            </a:r>
            <a:r>
              <a:rPr lang="en-US" dirty="0"/>
              <a:t> </a:t>
            </a:r>
            <a:r>
              <a:rPr lang="en-US" dirty="0" err="1" smtClean="0"/>
              <a:t>hanterandet</a:t>
            </a:r>
            <a:r>
              <a:rPr lang="en-US" dirty="0" smtClean="0"/>
              <a:t> </a:t>
            </a:r>
            <a:r>
              <a:rPr lang="en-US" dirty="0" err="1"/>
              <a:t>av</a:t>
            </a:r>
            <a:r>
              <a:rPr lang="en-US" dirty="0"/>
              <a:t> data </a:t>
            </a:r>
            <a:r>
              <a:rPr lang="en-US" dirty="0" err="1"/>
              <a:t>från</a:t>
            </a:r>
            <a:r>
              <a:rPr lang="en-US" dirty="0"/>
              <a:t> start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35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4459857" y="276045"/>
            <a:ext cx="709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/>
              <a:t>Hantera</a:t>
            </a:r>
            <a:r>
              <a:rPr lang="en-US" sz="3200" b="1" dirty="0"/>
              <a:t> </a:t>
            </a:r>
            <a:r>
              <a:rPr lang="en-US" sz="3200" b="1" dirty="0" err="1"/>
              <a:t>informationen</a:t>
            </a:r>
            <a:endParaRPr lang="sv-SE" sz="3200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7852913" y="860820"/>
            <a:ext cx="4339087" cy="490934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16"/>
          <a:stretch/>
        </p:blipFill>
        <p:spPr>
          <a:xfrm>
            <a:off x="821725" y="860820"/>
            <a:ext cx="5334660" cy="544906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03" r="1830" b="2650"/>
          <a:stretch/>
        </p:blipFill>
        <p:spPr>
          <a:xfrm>
            <a:off x="6156385" y="964926"/>
            <a:ext cx="5358713" cy="5240848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19730" y="6489766"/>
            <a:ext cx="4072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4"/>
              </a:rPr>
              <a:t>Källa: http://www.data-archive.ac.uk/create-manage/life-cycle</a:t>
            </a:r>
            <a:r>
              <a:rPr lang="sv-S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7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 rot="10800000" flipV="1">
            <a:off x="6422067" y="379922"/>
            <a:ext cx="4837810" cy="5183556"/>
          </a:xfrm>
        </p:spPr>
        <p:txBody>
          <a:bodyPr/>
          <a:lstStyle/>
          <a:p>
            <a:r>
              <a:rPr lang="sv-SE" sz="3200" dirty="0">
                <a:solidFill>
                  <a:schemeClr val="tx1"/>
                </a:solidFill>
              </a:rPr>
              <a:t>Befintligt regelverk på BTH</a:t>
            </a:r>
          </a:p>
          <a:p>
            <a:pPr marL="457189" lvl="1" indent="0">
              <a:buNone/>
            </a:pPr>
            <a:endParaRPr lang="sv-SE" sz="3200" dirty="0"/>
          </a:p>
          <a:p>
            <a:pPr marL="457189" lvl="1" indent="0">
              <a:buNone/>
            </a:pPr>
            <a:r>
              <a:rPr lang="en-US" dirty="0"/>
              <a:t>RA-FS 2002:01 </a:t>
            </a:r>
          </a:p>
          <a:p>
            <a:pPr lvl="2"/>
            <a:r>
              <a:rPr lang="en-US" dirty="0" err="1"/>
              <a:t>Grundforskning</a:t>
            </a:r>
            <a:r>
              <a:rPr lang="en-US" dirty="0"/>
              <a:t>, </a:t>
            </a:r>
            <a:r>
              <a:rPr lang="en-US" dirty="0" err="1"/>
              <a:t>tillämpad</a:t>
            </a:r>
            <a:r>
              <a:rPr lang="en-US" dirty="0"/>
              <a:t> </a:t>
            </a:r>
            <a:r>
              <a:rPr lang="en-US" dirty="0" err="1"/>
              <a:t>forskning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utvecklingsarbete</a:t>
            </a:r>
            <a:endParaRPr lang="en-US" dirty="0"/>
          </a:p>
          <a:p>
            <a:pPr lvl="2"/>
            <a:r>
              <a:rPr lang="en-US" dirty="0"/>
              <a:t>All </a:t>
            </a:r>
            <a:r>
              <a:rPr lang="en-US" dirty="0" err="1"/>
              <a:t>forskning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avgränsbar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syfte</a:t>
            </a:r>
            <a:endParaRPr lang="en-US" dirty="0"/>
          </a:p>
          <a:p>
            <a:pPr lvl="2"/>
            <a:endParaRPr lang="en-US" dirty="0"/>
          </a:p>
          <a:p>
            <a:pPr marL="457189" lvl="1" indent="0">
              <a:buNone/>
            </a:pPr>
            <a:r>
              <a:rPr lang="en-US" dirty="0" err="1"/>
              <a:t>Projektansvarig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rätt</a:t>
            </a:r>
            <a:r>
              <a:rPr lang="en-US" dirty="0"/>
              <a:t> data </a:t>
            </a:r>
            <a:r>
              <a:rPr lang="en-US" dirty="0" err="1"/>
              <a:t>hanteras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sätt</a:t>
            </a:r>
            <a:endParaRPr lang="en-US" dirty="0"/>
          </a:p>
          <a:p>
            <a:pPr lvl="2"/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beslut</a:t>
            </a:r>
            <a:r>
              <a:rPr lang="en-US" dirty="0"/>
              <a:t> om </a:t>
            </a:r>
            <a:r>
              <a:rPr lang="en-US" dirty="0" err="1"/>
              <a:t>förstörande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data </a:t>
            </a:r>
            <a:r>
              <a:rPr lang="en-US" dirty="0" err="1"/>
              <a:t>måste</a:t>
            </a:r>
            <a:r>
              <a:rPr lang="en-US" dirty="0"/>
              <a:t> </a:t>
            </a:r>
            <a:r>
              <a:rPr lang="en-US" dirty="0" err="1"/>
              <a:t>registreras</a:t>
            </a:r>
            <a:endParaRPr lang="en-US" dirty="0"/>
          </a:p>
          <a:p>
            <a:pPr marL="914377" lvl="2" indent="0">
              <a:buNone/>
            </a:pPr>
            <a:endParaRPr lang="en-US" dirty="0"/>
          </a:p>
          <a:p>
            <a:pPr marL="457189" lvl="1" indent="0">
              <a:buNone/>
            </a:pPr>
            <a:r>
              <a:rPr lang="en-US" dirty="0" err="1"/>
              <a:t>Kontakta</a:t>
            </a:r>
            <a:r>
              <a:rPr lang="en-US" dirty="0"/>
              <a:t> din </a:t>
            </a:r>
            <a:r>
              <a:rPr lang="en-US" dirty="0" err="1"/>
              <a:t>arkivarie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råd</a:t>
            </a:r>
            <a:r>
              <a:rPr lang="en-US" dirty="0"/>
              <a:t> </a:t>
            </a:r>
          </a:p>
          <a:p>
            <a:pPr marL="914377" lvl="2" indent="0">
              <a:buNone/>
            </a:pPr>
            <a:endParaRPr lang="en-US" dirty="0"/>
          </a:p>
          <a:p>
            <a:pPr marL="914377" lvl="2" indent="0">
              <a:buNone/>
            </a:pPr>
            <a:endParaRPr lang="en-US" dirty="0"/>
          </a:p>
          <a:p>
            <a:endParaRPr lang="sv-SE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5" t="35679" r="6518"/>
          <a:stretch/>
        </p:blipFill>
        <p:spPr>
          <a:xfrm>
            <a:off x="352738" y="1501157"/>
            <a:ext cx="6479383" cy="44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80" y="1957768"/>
            <a:ext cx="9058746" cy="330434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606504" y="327803"/>
            <a:ext cx="680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Open Data </a:t>
            </a:r>
            <a:r>
              <a:rPr lang="en-US" sz="3200" b="1" dirty="0" err="1"/>
              <a:t>i</a:t>
            </a:r>
            <a:r>
              <a:rPr lang="en-US" sz="3200" b="1" dirty="0"/>
              <a:t> H2020 </a:t>
            </a:r>
            <a:r>
              <a:rPr lang="en-US" sz="3200" b="1" dirty="0" err="1"/>
              <a:t>steg</a:t>
            </a:r>
            <a:r>
              <a:rPr lang="en-US" sz="3200" b="1" dirty="0"/>
              <a:t> </a:t>
            </a:r>
            <a:r>
              <a:rPr lang="en-US" sz="3200" b="1" dirty="0" err="1"/>
              <a:t>för</a:t>
            </a:r>
            <a:r>
              <a:rPr lang="en-US" sz="3200" b="1" dirty="0"/>
              <a:t> </a:t>
            </a:r>
            <a:r>
              <a:rPr lang="en-US" sz="3200" b="1" dirty="0" err="1"/>
              <a:t>steg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1708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808893" y="500333"/>
            <a:ext cx="5315862" cy="622087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algn="r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dirty="0"/>
              <a:t>Vilka svenska finansiärer kommer att kräva vad när?</a:t>
            </a:r>
          </a:p>
          <a:p>
            <a:pPr marL="0" indent="0">
              <a:buNone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459857" y="276045"/>
            <a:ext cx="709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/>
              <a:t>Svenska</a:t>
            </a:r>
            <a:r>
              <a:rPr lang="en-US" sz="3200" b="1" dirty="0"/>
              <a:t> </a:t>
            </a:r>
            <a:r>
              <a:rPr lang="en-US" sz="3200" b="1" dirty="0" err="1"/>
              <a:t>finansiärer</a:t>
            </a:r>
            <a:r>
              <a:rPr lang="en-US" sz="3200" b="1" dirty="0"/>
              <a:t> </a:t>
            </a:r>
            <a:r>
              <a:rPr lang="en-US" sz="3200" b="1" dirty="0" err="1"/>
              <a:t>och</a:t>
            </a:r>
            <a:r>
              <a:rPr lang="en-US" sz="3200" b="1" dirty="0"/>
              <a:t> Open data</a:t>
            </a:r>
            <a:endParaRPr lang="sv-SE" sz="3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62" y="132477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2F5E9907-BF7D-684F-8A90-2DFEE27F6BAF}" vid="{1174BE4A-45E2-6D4C-B025-9A697D806F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EE0006AF253447B90AF5BF4DEB4171" ma:contentTypeVersion="1" ma:contentTypeDescription="Skapa ett nytt dokument." ma:contentTypeScope="" ma:versionID="995bc6985368cdd14bfd540a8521398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3bb40938d256bc12f87662b528d19e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508D1-53ED-4D28-AF92-8EE72A7433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90CFBB-4E58-432F-A80A-888C1BBDF31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3712D2-2551-48D4-8E5F-90C3BD1FF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BTH ppt mall med 4 alt sidor eng 2016</Template>
  <TotalTime>6253</TotalTime>
  <Words>271</Words>
  <Application>Microsoft Office PowerPoint</Application>
  <PresentationFormat>Bredbild</PresentationFormat>
  <Paragraphs>98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Blekinge Tekniska Högskola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Eva-Lisa Ahnström</dc:creator>
  <cp:lastModifiedBy>Eva-Lisa Ahnström</cp:lastModifiedBy>
  <cp:revision>101</cp:revision>
  <cp:lastPrinted>2017-04-11T07:15:13Z</cp:lastPrinted>
  <dcterms:created xsi:type="dcterms:W3CDTF">2016-09-27T08:07:55Z</dcterms:created>
  <dcterms:modified xsi:type="dcterms:W3CDTF">2017-06-01T12:56:34Z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0x0101000EEE0006AF253447B90AF5BF4DEB4171</vt:lpwstr>
  </property>
</Properties>
</file>