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9"/>
  </p:notesMasterIdLst>
  <p:sldIdLst>
    <p:sldId id="261" r:id="rId2"/>
    <p:sldId id="275" r:id="rId3"/>
    <p:sldId id="290" r:id="rId4"/>
    <p:sldId id="298" r:id="rId5"/>
    <p:sldId id="291" r:id="rId6"/>
    <p:sldId id="299" r:id="rId7"/>
    <p:sldId id="300" r:id="rId8"/>
    <p:sldId id="301" r:id="rId9"/>
    <p:sldId id="302" r:id="rId10"/>
    <p:sldId id="304" r:id="rId11"/>
    <p:sldId id="295" r:id="rId12"/>
    <p:sldId id="303" r:id="rId13"/>
    <p:sldId id="305" r:id="rId14"/>
    <p:sldId id="306" r:id="rId15"/>
    <p:sldId id="307" r:id="rId16"/>
    <p:sldId id="308" r:id="rId17"/>
    <p:sldId id="297" r:id="rId18"/>
  </p:sldIdLst>
  <p:sldSz cx="9144000" cy="6858000" type="screen4x3"/>
  <p:notesSz cx="7099300" cy="10234613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nicius Ludwig Barbosa" initials="VLB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63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73" autoAdjust="0"/>
  </p:normalViewPr>
  <p:slideViewPr>
    <p:cSldViewPr snapToObjects="1">
      <p:cViewPr varScale="1">
        <p:scale>
          <a:sx n="94" d="100"/>
          <a:sy n="94" d="100"/>
        </p:scale>
        <p:origin x="1171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Objects="1">
      <p:cViewPr varScale="1">
        <p:scale>
          <a:sx n="101" d="100"/>
          <a:sy n="101" d="100"/>
        </p:scale>
        <p:origin x="-3576" y="-90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pitchFamily="34" charset="0"/>
              </a:defRPr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</a:defRPr>
            </a:lvl1pPr>
          </a:lstStyle>
          <a:p>
            <a:fld id="{0395A870-D356-48F8-A20F-45EBFEE3F1BF}" type="datetimeFigureOut">
              <a:rPr lang="en-US"/>
              <a:pPr/>
              <a:t>9/12/2017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pitchFamily="34" charset="0"/>
              </a:defRPr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</a:defRPr>
            </a:lvl1pPr>
          </a:lstStyle>
          <a:p>
            <a:fld id="{8AA06592-2FFC-4A32-A227-5856945666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2077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06592-2FFC-4A32-A227-58569456662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529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06592-2FFC-4A32-A227-58569456662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562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2/7/2017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4744A1-9FB1-41FD-AA03-249144ECD8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045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590800" y="274638"/>
            <a:ext cx="6096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2627313" y="2564904"/>
            <a:ext cx="6059487" cy="3095600"/>
          </a:xfrm>
        </p:spPr>
        <p:txBody>
          <a:bodyPr>
            <a:normAutofit/>
          </a:bodyPr>
          <a:lstStyle>
            <a:lvl1pPr>
              <a:defRPr sz="1600" baseline="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buFont typeface="Arial" pitchFamily="34" charset="0"/>
              <a:buChar char="•"/>
              <a:defRPr sz="1600" b="0">
                <a:latin typeface="+mn-lt"/>
              </a:defRPr>
            </a:lvl2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4"/>
          </p:nvPr>
        </p:nvSpPr>
        <p:spPr>
          <a:xfrm>
            <a:off x="2627313" y="1700213"/>
            <a:ext cx="6059487" cy="504651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2/7/2017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8A53005D-0413-4585-BA20-AE41CA68D1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29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Times New Roman" pitchFamily="18" charset="0"/>
              </a:defRPr>
            </a:lvl1pPr>
          </a:lstStyle>
          <a:p>
            <a:r>
              <a:rPr lang="en-US" smtClean="0"/>
              <a:t>2/7/2017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Times New Roman" pitchFamily="18" charset="0"/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Times New Roman" pitchFamily="18" charset="0"/>
              </a:defRPr>
            </a:lvl1pPr>
          </a:lstStyle>
          <a:p>
            <a:fld id="{937187FB-FCDF-43A2-8D20-7405F1B1C94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1371600" y="2054225"/>
            <a:ext cx="7772400" cy="14700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sv-SE" sz="3600">
              <a:latin typeface="Gill Sans"/>
              <a:ea typeface="Gill Sans"/>
              <a:cs typeface="Gill Sans"/>
            </a:endParaRPr>
          </a:p>
        </p:txBody>
      </p:sp>
      <p:sp>
        <p:nvSpPr>
          <p:cNvPr id="11" name="Subtitle 2"/>
          <p:cNvSpPr txBox="1">
            <a:spLocks/>
          </p:cNvSpPr>
          <p:nvPr userDrawn="1"/>
        </p:nvSpPr>
        <p:spPr>
          <a:xfrm>
            <a:off x="2057400" y="3810000"/>
            <a:ext cx="6400800" cy="17526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endParaRPr lang="sv-SE" sz="2800">
              <a:solidFill>
                <a:srgbClr val="898989"/>
              </a:solidFill>
              <a:latin typeface="Gill Sans"/>
              <a:ea typeface="Gill Sans"/>
              <a:cs typeface="Gill Sans"/>
            </a:endParaRPr>
          </a:p>
        </p:txBody>
      </p:sp>
      <p:sp>
        <p:nvSpPr>
          <p:cNvPr id="103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sv-SE" smtClean="0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smtClean="0"/>
          </a:p>
        </p:txBody>
      </p:sp>
      <p:pic>
        <p:nvPicPr>
          <p:cNvPr id="1033" name="Picture 11" descr="pptlogo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0"/>
            <a:ext cx="919163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Gill Sans"/>
          <a:ea typeface="Gill Sans"/>
          <a:cs typeface="Gill San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ill Sans"/>
          <a:ea typeface="Gill Sans"/>
          <a:cs typeface="Gill Sans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ill Sans"/>
          <a:ea typeface="Gill Sans"/>
          <a:cs typeface="Gill Sans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ill Sans"/>
          <a:ea typeface="Gill Sans"/>
          <a:cs typeface="Gill Sans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ill Sans"/>
          <a:ea typeface="Gill Sans"/>
          <a:cs typeface="Gill Sans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ill Sans"/>
          <a:ea typeface="Gill Sans"/>
          <a:cs typeface="Gill Sans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ill Sans"/>
          <a:ea typeface="Gill Sans"/>
          <a:cs typeface="Gill Sans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ill Sans"/>
          <a:ea typeface="Gill Sans"/>
          <a:cs typeface="Gill Sans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ill Sans"/>
          <a:ea typeface="Gill Sans"/>
          <a:cs typeface="Gill Sans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800" kern="1200">
          <a:solidFill>
            <a:schemeClr val="tx1"/>
          </a:solidFill>
          <a:latin typeface="Gill Sans"/>
          <a:ea typeface="Gill Sans"/>
          <a:cs typeface="Gill San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400" b="1" kern="1200">
          <a:solidFill>
            <a:schemeClr val="tx1"/>
          </a:solidFill>
          <a:latin typeface="Times New Roman"/>
          <a:ea typeface="Gill Sans"/>
          <a:cs typeface="Times New Roman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chemeClr val="tx1"/>
          </a:solidFill>
          <a:latin typeface="Times New Roman"/>
          <a:ea typeface="Gill Sans"/>
          <a:cs typeface="Times New Roman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chemeClr val="tx1"/>
          </a:solidFill>
          <a:latin typeface="Times New Roman"/>
          <a:ea typeface="Gill Sans"/>
          <a:cs typeface="Times New Roman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600" kern="1200">
          <a:solidFill>
            <a:schemeClr val="tx1"/>
          </a:solidFill>
          <a:latin typeface="Times New Roman"/>
          <a:ea typeface="Gill Sans"/>
          <a:cs typeface="Times New Roman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6909" y="2375711"/>
            <a:ext cx="7772400" cy="3168353"/>
          </a:xfrm>
        </p:spPr>
        <p:txBody>
          <a:bodyPr/>
          <a:lstStyle/>
          <a:p>
            <a:r>
              <a:rPr lang="sv-SE" sz="3200" dirty="0" smtClean="0"/>
              <a:t/>
            </a:r>
            <a:br>
              <a:rPr lang="sv-SE" sz="3200" dirty="0" smtClean="0"/>
            </a:br>
            <a:r>
              <a:rPr lang="sv-SE" sz="3200" dirty="0" smtClean="0"/>
              <a:t>TIMN </a:t>
            </a:r>
            <a:r>
              <a:rPr lang="sv-SE" sz="3200" dirty="0" err="1" smtClean="0"/>
              <a:t>seminar</a:t>
            </a:r>
            <a:r>
              <a:rPr lang="sv-SE" dirty="0"/>
              <a:t/>
            </a:r>
            <a:br>
              <a:rPr lang="sv-SE" dirty="0"/>
            </a:br>
            <a:r>
              <a:rPr lang="sv-SE" sz="3200" b="1" dirty="0" smtClean="0"/>
              <a:t>GNSS Radio </a:t>
            </a:r>
            <a:r>
              <a:rPr lang="sv-SE" sz="3200" b="1" dirty="0" err="1"/>
              <a:t>Occultation</a:t>
            </a:r>
            <a:r>
              <a:rPr lang="sv-SE" sz="3200" b="1" dirty="0"/>
              <a:t> Inversion </a:t>
            </a:r>
            <a:r>
              <a:rPr lang="sv-SE" sz="3200" b="1" dirty="0" err="1"/>
              <a:t>Methods</a:t>
            </a:r>
            <a:r>
              <a:rPr lang="sv-SE" b="1" dirty="0"/>
              <a:t/>
            </a:r>
            <a:br>
              <a:rPr lang="sv-SE" b="1" dirty="0"/>
            </a:br>
            <a:r>
              <a:rPr lang="sv-SE" dirty="0"/>
              <a:t/>
            </a:r>
            <a:br>
              <a:rPr lang="sv-SE" dirty="0"/>
            </a:br>
            <a:r>
              <a:rPr lang="sv-SE" sz="1600" dirty="0" smtClean="0"/>
              <a:t>Thomas Sievert</a:t>
            </a:r>
            <a:r>
              <a:rPr lang="sv-SE" sz="1600" dirty="0"/>
              <a:t/>
            </a:r>
            <a:br>
              <a:rPr lang="sv-SE" sz="1600" dirty="0"/>
            </a:br>
            <a:r>
              <a:rPr lang="sv-SE" sz="1600" dirty="0"/>
              <a:t/>
            </a:r>
            <a:br>
              <a:rPr lang="sv-SE" sz="1600" dirty="0"/>
            </a:br>
            <a:r>
              <a:rPr lang="sv-SE" sz="1600" dirty="0" smtClean="0"/>
              <a:t/>
            </a:r>
            <a:br>
              <a:rPr lang="sv-SE" sz="1600" dirty="0" smtClean="0"/>
            </a:br>
            <a:r>
              <a:rPr lang="sv-SE" sz="1600" dirty="0"/>
              <a:t/>
            </a:r>
            <a:br>
              <a:rPr lang="sv-SE" sz="1600" dirty="0"/>
            </a:br>
            <a:r>
              <a:rPr lang="sv-SE" sz="1600" dirty="0" smtClean="0"/>
              <a:t>September 12th, </a:t>
            </a:r>
            <a:r>
              <a:rPr lang="sv-SE" sz="1600" dirty="0"/>
              <a:t>2017</a:t>
            </a:r>
            <a:br>
              <a:rPr lang="sv-SE" sz="1600" dirty="0"/>
            </a:br>
            <a:r>
              <a:rPr lang="sv-SE" sz="1600" dirty="0" smtClean="0"/>
              <a:t>Karlskrona, </a:t>
            </a:r>
            <a:r>
              <a:rPr lang="sv-SE" sz="1600" dirty="0"/>
              <a:t>Sweden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516216" y="980728"/>
            <a:ext cx="1728192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8197200" y="980728"/>
            <a:ext cx="0" cy="7200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836712"/>
            <a:ext cx="6096000" cy="720080"/>
          </a:xfrm>
        </p:spPr>
        <p:txBody>
          <a:bodyPr/>
          <a:lstStyle/>
          <a:p>
            <a:pPr algn="l"/>
            <a:r>
              <a:rPr lang="sv-SE" sz="2800" b="1" dirty="0" smtClean="0">
                <a:latin typeface="Calibri" panose="020F0502020204030204" pitchFamily="34" charset="0"/>
              </a:rPr>
              <a:t>GNSS Radio </a:t>
            </a:r>
            <a:r>
              <a:rPr lang="sv-SE" sz="2800" b="1" dirty="0" err="1" smtClean="0">
                <a:latin typeface="Calibri" panose="020F0502020204030204" pitchFamily="34" charset="0"/>
              </a:rPr>
              <a:t>Occultation</a:t>
            </a:r>
            <a:r>
              <a:rPr lang="sv-SE" sz="2800" b="1" dirty="0" smtClean="0">
                <a:latin typeface="Calibri" panose="020F0502020204030204" pitchFamily="34" charset="0"/>
              </a:rPr>
              <a:t>:</a:t>
            </a:r>
            <a:br>
              <a:rPr lang="sv-SE" sz="2800" b="1" dirty="0" smtClean="0">
                <a:latin typeface="Calibri" panose="020F0502020204030204" pitchFamily="34" charset="0"/>
              </a:rPr>
            </a:br>
            <a:r>
              <a:rPr lang="sv-SE" sz="2800" b="1" i="1" dirty="0" smtClean="0">
                <a:latin typeface="Calibri" panose="020F0502020204030204" pitchFamily="34" charset="0"/>
              </a:rPr>
              <a:t>Limitations</a:t>
            </a:r>
            <a:endParaRPr lang="sv-SE" sz="2800" b="1" i="1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827584" y="1908000"/>
            <a:ext cx="7776864" cy="4392488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000" b="0" dirty="0" err="1" smtClean="0">
                <a:latin typeface="Calibri" panose="020F0502020204030204" pitchFamily="34" charset="0"/>
              </a:rPr>
              <a:t>Spherical</a:t>
            </a:r>
            <a:r>
              <a:rPr lang="sv-SE" sz="2000" b="0" dirty="0" smtClean="0">
                <a:latin typeface="Calibri" panose="020F0502020204030204" pitchFamily="34" charset="0"/>
              </a:rPr>
              <a:t> </a:t>
            </a:r>
            <a:r>
              <a:rPr lang="sv-SE" sz="2000" b="0" dirty="0" err="1" smtClean="0">
                <a:latin typeface="Calibri" panose="020F0502020204030204" pitchFamily="34" charset="0"/>
              </a:rPr>
              <a:t>symmetry</a:t>
            </a:r>
            <a:r>
              <a:rPr lang="sv-SE" sz="2000" b="0" dirty="0" smtClean="0">
                <a:latin typeface="Calibri" panose="020F0502020204030204" pitchFamily="34" charset="0"/>
              </a:rPr>
              <a:t> – </a:t>
            </a:r>
            <a:r>
              <a:rPr lang="sv-SE" sz="2000" b="0" dirty="0" err="1" smtClean="0">
                <a:latin typeface="Calibri" panose="020F0502020204030204" pitchFamily="34" charset="0"/>
              </a:rPr>
              <a:t>good</a:t>
            </a:r>
            <a:r>
              <a:rPr lang="sv-SE" sz="2000" b="0" dirty="0" smtClean="0">
                <a:latin typeface="Calibri" panose="020F0502020204030204" pitchFamily="34" charset="0"/>
              </a:rPr>
              <a:t> </a:t>
            </a:r>
            <a:r>
              <a:rPr lang="sv-SE" sz="2000" b="0" dirty="0" err="1" smtClean="0">
                <a:latin typeface="Calibri" panose="020F0502020204030204" pitchFamily="34" charset="0"/>
              </a:rPr>
              <a:t>vertical</a:t>
            </a:r>
            <a:r>
              <a:rPr lang="sv-SE" sz="2000" b="0" dirty="0" smtClean="0">
                <a:latin typeface="Calibri" panose="020F0502020204030204" pitchFamily="34" charset="0"/>
              </a:rPr>
              <a:t> resolution </a:t>
            </a:r>
            <a:r>
              <a:rPr lang="sv-SE" sz="2000" b="0" dirty="0" err="1" smtClean="0">
                <a:latin typeface="Calibri" panose="020F0502020204030204" pitchFamily="34" charset="0"/>
              </a:rPr>
              <a:t>but</a:t>
            </a:r>
            <a:r>
              <a:rPr lang="sv-SE" sz="2000" b="0" dirty="0" smtClean="0">
                <a:latin typeface="Calibri" panose="020F0502020204030204" pitchFamily="34" charset="0"/>
              </a:rPr>
              <a:t> </a:t>
            </a:r>
            <a:r>
              <a:rPr lang="sv-SE" sz="2000" b="0" dirty="0" err="1" smtClean="0">
                <a:latin typeface="Calibri" panose="020F0502020204030204" pitchFamily="34" charset="0"/>
              </a:rPr>
              <a:t>can’t</a:t>
            </a:r>
            <a:r>
              <a:rPr lang="sv-SE" sz="2000" b="0" dirty="0" smtClean="0">
                <a:latin typeface="Calibri" panose="020F0502020204030204" pitchFamily="34" charset="0"/>
              </a:rPr>
              <a:t> </a:t>
            </a:r>
            <a:r>
              <a:rPr lang="sv-SE" sz="2000" b="0" dirty="0" err="1" smtClean="0">
                <a:latin typeface="Calibri" panose="020F0502020204030204" pitchFamily="34" charset="0"/>
              </a:rPr>
              <a:t>resolve</a:t>
            </a:r>
            <a:r>
              <a:rPr lang="sv-SE" sz="2000" b="0" dirty="0" smtClean="0">
                <a:latin typeface="Calibri" panose="020F0502020204030204" pitchFamily="34" charset="0"/>
              </a:rPr>
              <a:t> </a:t>
            </a:r>
            <a:r>
              <a:rPr lang="sv-SE" sz="2000" b="0" dirty="0" err="1" smtClean="0">
                <a:latin typeface="Calibri" panose="020F0502020204030204" pitchFamily="34" charset="0"/>
              </a:rPr>
              <a:t>horizontal</a:t>
            </a:r>
            <a:r>
              <a:rPr lang="sv-SE" sz="2000" b="0" dirty="0" smtClean="0">
                <a:latin typeface="Calibri" panose="020F0502020204030204" pitchFamily="34" charset="0"/>
              </a:rPr>
              <a:t> </a:t>
            </a:r>
            <a:r>
              <a:rPr lang="sv-SE" sz="2000" b="0" dirty="0" err="1" smtClean="0">
                <a:latin typeface="Calibri" panose="020F0502020204030204" pitchFamily="34" charset="0"/>
              </a:rPr>
              <a:t>structures</a:t>
            </a:r>
            <a:r>
              <a:rPr lang="sv-SE" sz="2000" b="0" dirty="0" smtClean="0">
                <a:latin typeface="Calibri" panose="020F0502020204030204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2000" b="0" dirty="0" smtClean="0"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v-SE" sz="2000" dirty="0" smtClean="0">
                <a:latin typeface="Calibri" panose="020F0502020204030204" pitchFamily="34" charset="0"/>
              </a:rPr>
              <a:t>The </a:t>
            </a:r>
            <a:r>
              <a:rPr lang="sv-SE" sz="2000" dirty="0" err="1" smtClean="0">
                <a:latin typeface="Calibri" panose="020F0502020204030204" pitchFamily="34" charset="0"/>
              </a:rPr>
              <a:t>inverse</a:t>
            </a:r>
            <a:r>
              <a:rPr lang="sv-SE" sz="2000" dirty="0" smtClean="0">
                <a:latin typeface="Calibri" panose="020F0502020204030204" pitchFamily="34" charset="0"/>
              </a:rPr>
              <a:t> Abel transform </a:t>
            </a:r>
            <a:r>
              <a:rPr lang="sv-SE" sz="2000" dirty="0" err="1" smtClean="0">
                <a:latin typeface="Calibri" panose="020F0502020204030204" pitchFamily="34" charset="0"/>
              </a:rPr>
              <a:t>assumes</a:t>
            </a:r>
            <a:r>
              <a:rPr lang="sv-SE" sz="2000" dirty="0" smtClean="0">
                <a:latin typeface="Calibri" panose="020F0502020204030204" pitchFamily="34" charset="0"/>
              </a:rPr>
              <a:t> a </a:t>
            </a:r>
            <a:r>
              <a:rPr lang="sv-SE" sz="2000" dirty="0" err="1" smtClean="0">
                <a:latin typeface="Calibri" panose="020F0502020204030204" pitchFamily="34" charset="0"/>
              </a:rPr>
              <a:t>strictly</a:t>
            </a:r>
            <a:r>
              <a:rPr lang="sv-SE" sz="2000" dirty="0" smtClean="0">
                <a:latin typeface="Calibri" panose="020F0502020204030204" pitchFamily="34" charset="0"/>
              </a:rPr>
              <a:t> </a:t>
            </a:r>
            <a:r>
              <a:rPr lang="sv-SE" sz="2000" dirty="0" err="1" smtClean="0">
                <a:latin typeface="Calibri" panose="020F0502020204030204" pitchFamily="34" charset="0"/>
              </a:rPr>
              <a:t>decreasing</a:t>
            </a:r>
            <a:r>
              <a:rPr lang="sv-SE" sz="2000" dirty="0" smtClean="0">
                <a:latin typeface="Calibri" panose="020F0502020204030204" pitchFamily="34" charset="0"/>
              </a:rPr>
              <a:t> </a:t>
            </a:r>
            <a:r>
              <a:rPr lang="sv-SE" sz="2000" dirty="0" err="1" smtClean="0">
                <a:latin typeface="Calibri" panose="020F0502020204030204" pitchFamily="34" charset="0"/>
              </a:rPr>
              <a:t>refractivity</a:t>
            </a:r>
            <a:r>
              <a:rPr lang="sv-SE" sz="2000" dirty="0" smtClean="0">
                <a:latin typeface="Calibri" panose="020F0502020204030204" pitchFamily="34" charset="0"/>
              </a:rPr>
              <a:t> </a:t>
            </a:r>
            <a:r>
              <a:rPr lang="sv-SE" sz="2000" dirty="0" err="1" smtClean="0">
                <a:latin typeface="Calibri" panose="020F0502020204030204" pitchFamily="34" charset="0"/>
              </a:rPr>
              <a:t>profile</a:t>
            </a:r>
            <a:r>
              <a:rPr lang="sv-SE" sz="2000" dirty="0" smtClean="0">
                <a:latin typeface="Calibri" panose="020F0502020204030204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2000" b="0" dirty="0"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v-SE" sz="2000" dirty="0" smtClean="0">
                <a:latin typeface="Calibri" panose="020F0502020204030204" pitchFamily="34" charset="0"/>
              </a:rPr>
              <a:t>Super-</a:t>
            </a:r>
            <a:r>
              <a:rPr lang="sv-SE" sz="2000" dirty="0" err="1" smtClean="0">
                <a:latin typeface="Calibri" panose="020F0502020204030204" pitchFamily="34" charset="0"/>
              </a:rPr>
              <a:t>refraction</a:t>
            </a:r>
            <a:r>
              <a:rPr lang="sv-SE" sz="2000" dirty="0" smtClean="0">
                <a:latin typeface="Calibri" panose="020F0502020204030204" pitchFamily="34" charset="0"/>
              </a:rPr>
              <a:t> – </a:t>
            </a:r>
            <a:r>
              <a:rPr lang="sv-SE" sz="2000" dirty="0" err="1" smtClean="0">
                <a:latin typeface="Calibri" panose="020F0502020204030204" pitchFamily="34" charset="0"/>
              </a:rPr>
              <a:t>when</a:t>
            </a:r>
            <a:r>
              <a:rPr lang="sv-SE" sz="2000" dirty="0" smtClean="0">
                <a:latin typeface="Calibri" panose="020F0502020204030204" pitchFamily="34" charset="0"/>
              </a:rPr>
              <a:t> a </a:t>
            </a:r>
            <a:r>
              <a:rPr lang="sv-SE" sz="2000" dirty="0" err="1" smtClean="0">
                <a:latin typeface="Calibri" panose="020F0502020204030204" pitchFamily="34" charset="0"/>
              </a:rPr>
              <a:t>ray</a:t>
            </a:r>
            <a:r>
              <a:rPr lang="sv-SE" sz="2000" dirty="0" smtClean="0">
                <a:latin typeface="Calibri" panose="020F0502020204030204" pitchFamily="34" charset="0"/>
              </a:rPr>
              <a:t> </a:t>
            </a:r>
            <a:r>
              <a:rPr lang="sv-SE" sz="2000" dirty="0" err="1" smtClean="0">
                <a:latin typeface="Calibri" panose="020F0502020204030204" pitchFamily="34" charset="0"/>
              </a:rPr>
              <a:t>bends</a:t>
            </a:r>
            <a:r>
              <a:rPr lang="sv-SE" sz="2000" dirty="0" smtClean="0">
                <a:latin typeface="Calibri" panose="020F0502020204030204" pitchFamily="34" charset="0"/>
              </a:rPr>
              <a:t> as </a:t>
            </a:r>
            <a:r>
              <a:rPr lang="sv-SE" sz="2000" dirty="0" err="1" smtClean="0">
                <a:latin typeface="Calibri" panose="020F0502020204030204" pitchFamily="34" charset="0"/>
              </a:rPr>
              <a:t>much</a:t>
            </a:r>
            <a:r>
              <a:rPr lang="sv-SE" sz="2000" dirty="0" smtClean="0">
                <a:latin typeface="Calibri" panose="020F0502020204030204" pitchFamily="34" charset="0"/>
              </a:rPr>
              <a:t> as the </a:t>
            </a:r>
            <a:r>
              <a:rPr lang="sv-SE" sz="2000" dirty="0" err="1" smtClean="0">
                <a:latin typeface="Calibri" panose="020F0502020204030204" pitchFamily="34" charset="0"/>
              </a:rPr>
              <a:t>Earth’s</a:t>
            </a:r>
            <a:r>
              <a:rPr lang="sv-SE" sz="2000" dirty="0" smtClean="0">
                <a:latin typeface="Calibri" panose="020F0502020204030204" pitchFamily="34" charset="0"/>
              </a:rPr>
              <a:t> </a:t>
            </a:r>
            <a:r>
              <a:rPr lang="sv-SE" sz="2000" dirty="0" err="1" smtClean="0">
                <a:latin typeface="Calibri" panose="020F0502020204030204" pitchFamily="34" charset="0"/>
              </a:rPr>
              <a:t>curvature</a:t>
            </a:r>
            <a:r>
              <a:rPr lang="sv-SE" sz="2000" dirty="0" smtClean="0">
                <a:latin typeface="Calibri" panose="020F0502020204030204" pitchFamily="34" charset="0"/>
              </a:rPr>
              <a:t> it ”</a:t>
            </a:r>
            <a:r>
              <a:rPr lang="sv-SE" sz="2000" smtClean="0">
                <a:latin typeface="Calibri" panose="020F0502020204030204" pitchFamily="34" charset="0"/>
              </a:rPr>
              <a:t>gets stuck”.</a:t>
            </a:r>
            <a:endParaRPr lang="sv-SE" sz="2000" b="0" dirty="0" smtClean="0">
              <a:latin typeface="Calibri" panose="020F0502020204030204" pitchFamily="34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A53005D-0413-4585-BA20-AE41CA68D149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93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836712"/>
            <a:ext cx="6096000" cy="720080"/>
          </a:xfrm>
        </p:spPr>
        <p:txBody>
          <a:bodyPr/>
          <a:lstStyle/>
          <a:p>
            <a:pPr algn="l"/>
            <a:r>
              <a:rPr lang="sv-SE" sz="2800" b="1" dirty="0" smtClean="0">
                <a:latin typeface="Calibri" panose="020F0502020204030204" pitchFamily="34" charset="0"/>
              </a:rPr>
              <a:t>My </a:t>
            </a:r>
            <a:r>
              <a:rPr lang="sv-SE" sz="2800" b="1" dirty="0" err="1" smtClean="0">
                <a:latin typeface="Calibri" panose="020F0502020204030204" pitchFamily="34" charset="0"/>
              </a:rPr>
              <a:t>project</a:t>
            </a:r>
            <a:r>
              <a:rPr lang="sv-SE" sz="2800" b="1" dirty="0" smtClean="0">
                <a:latin typeface="Calibri" panose="020F0502020204030204" pitchFamily="34" charset="0"/>
              </a:rPr>
              <a:t/>
            </a:r>
            <a:br>
              <a:rPr lang="sv-SE" sz="2800" b="1" dirty="0" smtClean="0">
                <a:latin typeface="Calibri" panose="020F0502020204030204" pitchFamily="34" charset="0"/>
              </a:rPr>
            </a:br>
            <a:r>
              <a:rPr lang="sv-SE" sz="2800" b="1" i="1" dirty="0" smtClean="0">
                <a:latin typeface="Calibri" panose="020F0502020204030204" pitchFamily="34" charset="0"/>
              </a:rPr>
              <a:t>Super-</a:t>
            </a:r>
            <a:r>
              <a:rPr lang="sv-SE" sz="2800" b="1" i="1" dirty="0" err="1" smtClean="0">
                <a:latin typeface="Calibri" panose="020F0502020204030204" pitchFamily="34" charset="0"/>
              </a:rPr>
              <a:t>refraction</a:t>
            </a:r>
            <a:endParaRPr lang="sv-SE" sz="2800" b="1" i="1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827584" y="1700808"/>
            <a:ext cx="7776864" cy="4599680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b="0" dirty="0" smtClean="0">
                <a:latin typeface="Calibri" panose="020F0502020204030204" pitchFamily="34" charset="0"/>
              </a:rPr>
              <a:t>If the </a:t>
            </a:r>
            <a:r>
              <a:rPr lang="sv-SE" sz="2000" b="0" dirty="0" err="1" smtClean="0">
                <a:latin typeface="Calibri" panose="020F0502020204030204" pitchFamily="34" charset="0"/>
              </a:rPr>
              <a:t>refractivity</a:t>
            </a:r>
            <a:r>
              <a:rPr lang="sv-SE" sz="2000" b="0" dirty="0" smtClean="0">
                <a:latin typeface="Calibri" panose="020F0502020204030204" pitchFamily="34" charset="0"/>
              </a:rPr>
              <a:t> gradient is </a:t>
            </a:r>
            <a:r>
              <a:rPr lang="sv-SE" sz="2000" b="0" dirty="0" err="1" smtClean="0">
                <a:latin typeface="Calibri" panose="020F0502020204030204" pitchFamily="34" charset="0"/>
              </a:rPr>
              <a:t>too</a:t>
            </a:r>
            <a:r>
              <a:rPr lang="sv-SE" sz="2000" b="0" dirty="0" smtClean="0">
                <a:latin typeface="Calibri" panose="020F0502020204030204" pitchFamily="34" charset="0"/>
              </a:rPr>
              <a:t> </a:t>
            </a:r>
            <a:r>
              <a:rPr lang="sv-SE" sz="2000" b="0" dirty="0" err="1" smtClean="0">
                <a:latin typeface="Calibri" panose="020F0502020204030204" pitchFamily="34" charset="0"/>
              </a:rPr>
              <a:t>sharp</a:t>
            </a:r>
            <a:r>
              <a:rPr lang="sv-SE" sz="2000" b="0" dirty="0" smtClean="0">
                <a:latin typeface="Calibri" panose="020F0502020204030204" pitchFamily="34" charset="0"/>
              </a:rPr>
              <a:t>, </a:t>
            </a:r>
            <a:r>
              <a:rPr lang="sv-SE" sz="2000" b="0" dirty="0" err="1" smtClean="0">
                <a:latin typeface="Calibri" panose="020F0502020204030204" pitchFamily="34" charset="0"/>
              </a:rPr>
              <a:t>there</a:t>
            </a:r>
            <a:r>
              <a:rPr lang="sv-SE" sz="2000" b="0" dirty="0" smtClean="0">
                <a:latin typeface="Calibri" panose="020F0502020204030204" pitchFamily="34" charset="0"/>
              </a:rPr>
              <a:t> </a:t>
            </a:r>
            <a:r>
              <a:rPr lang="sv-SE" sz="2000" b="0" dirty="0" err="1" smtClean="0">
                <a:latin typeface="Calibri" panose="020F0502020204030204" pitchFamily="34" charset="0"/>
              </a:rPr>
              <a:t>will</a:t>
            </a:r>
            <a:r>
              <a:rPr lang="sv-SE" sz="2000" b="0" dirty="0" smtClean="0">
                <a:latin typeface="Calibri" panose="020F0502020204030204" pitchFamily="34" charset="0"/>
              </a:rPr>
              <a:t> be </a:t>
            </a:r>
            <a:r>
              <a:rPr lang="sv-SE" sz="2000" b="0" dirty="0" err="1" smtClean="0">
                <a:latin typeface="Calibri" panose="020F0502020204030204" pitchFamily="34" charset="0"/>
              </a:rPr>
              <a:t>infinitely</a:t>
            </a:r>
            <a:r>
              <a:rPr lang="sv-SE" sz="2000" b="0" dirty="0" smtClean="0">
                <a:latin typeface="Calibri" panose="020F0502020204030204" pitchFamily="34" charset="0"/>
              </a:rPr>
              <a:t> </a:t>
            </a:r>
            <a:r>
              <a:rPr lang="sv-SE" sz="2000" b="0" dirty="0" err="1" smtClean="0">
                <a:latin typeface="Calibri" panose="020F0502020204030204" pitchFamily="34" charset="0"/>
              </a:rPr>
              <a:t>many</a:t>
            </a:r>
            <a:r>
              <a:rPr lang="sv-SE" sz="2000" b="0" dirty="0" smtClean="0">
                <a:latin typeface="Calibri" panose="020F0502020204030204" pitchFamily="34" charset="0"/>
              </a:rPr>
              <a:t> </a:t>
            </a:r>
            <a:r>
              <a:rPr lang="sv-SE" sz="2000" b="0" dirty="0" err="1" smtClean="0">
                <a:latin typeface="Calibri" panose="020F0502020204030204" pitchFamily="34" charset="0"/>
              </a:rPr>
              <a:t>refractivity</a:t>
            </a:r>
            <a:r>
              <a:rPr lang="sv-SE" sz="2000" b="0" dirty="0" smtClean="0">
                <a:latin typeface="Calibri" panose="020F0502020204030204" pitchFamily="34" charset="0"/>
              </a:rPr>
              <a:t> </a:t>
            </a:r>
            <a:r>
              <a:rPr lang="sv-SE" sz="2000" b="0" dirty="0" err="1" smtClean="0">
                <a:latin typeface="Calibri" panose="020F0502020204030204" pitchFamily="34" charset="0"/>
              </a:rPr>
              <a:t>profiles</a:t>
            </a:r>
            <a:r>
              <a:rPr lang="sv-SE" sz="2000" b="0" dirty="0" smtClean="0">
                <a:latin typeface="Calibri" panose="020F0502020204030204" pitchFamily="34" charset="0"/>
              </a:rPr>
              <a:t> </a:t>
            </a:r>
            <a:r>
              <a:rPr lang="sv-SE" sz="2000" b="0" dirty="0" err="1" smtClean="0">
                <a:latin typeface="Calibri" panose="020F0502020204030204" pitchFamily="34" charset="0"/>
              </a:rPr>
              <a:t>that</a:t>
            </a:r>
            <a:r>
              <a:rPr lang="sv-SE" sz="2000" b="0" dirty="0" smtClean="0">
                <a:latin typeface="Calibri" panose="020F0502020204030204" pitchFamily="34" charset="0"/>
              </a:rPr>
              <a:t> </a:t>
            </a:r>
            <a:r>
              <a:rPr lang="sv-SE" sz="2000" b="0" dirty="0" err="1" smtClean="0">
                <a:latin typeface="Calibri" panose="020F0502020204030204" pitchFamily="34" charset="0"/>
              </a:rPr>
              <a:t>produce</a:t>
            </a:r>
            <a:r>
              <a:rPr lang="sv-SE" sz="2000" b="0" dirty="0" smtClean="0">
                <a:latin typeface="Calibri" panose="020F0502020204030204" pitchFamily="34" charset="0"/>
              </a:rPr>
              <a:t> the same </a:t>
            </a:r>
            <a:r>
              <a:rPr lang="sv-SE" sz="2000" b="0" dirty="0" err="1" smtClean="0">
                <a:latin typeface="Calibri" panose="020F0502020204030204" pitchFamily="34" charset="0"/>
              </a:rPr>
              <a:t>bending</a:t>
            </a:r>
            <a:r>
              <a:rPr lang="sv-SE" sz="2000" b="0" dirty="0" smtClean="0">
                <a:latin typeface="Calibri" panose="020F0502020204030204" pitchFamily="34" charset="0"/>
              </a:rPr>
              <a:t> </a:t>
            </a:r>
            <a:r>
              <a:rPr lang="sv-SE" sz="2000" b="0" dirty="0" err="1" smtClean="0">
                <a:latin typeface="Calibri" panose="020F0502020204030204" pitchFamily="34" charset="0"/>
              </a:rPr>
              <a:t>angle</a:t>
            </a:r>
            <a:r>
              <a:rPr lang="sv-SE" sz="2000" b="0" dirty="0" smtClean="0">
                <a:latin typeface="Calibri" panose="020F0502020204030204" pitchFamily="34" charset="0"/>
              </a:rPr>
              <a:t> </a:t>
            </a:r>
            <a:r>
              <a:rPr lang="sv-SE" sz="2000" b="0" dirty="0" err="1" smtClean="0">
                <a:latin typeface="Calibri" panose="020F0502020204030204" pitchFamily="34" charset="0"/>
              </a:rPr>
              <a:t>profile</a:t>
            </a:r>
            <a:r>
              <a:rPr lang="sv-SE" sz="2000" b="0" dirty="0" smtClean="0">
                <a:latin typeface="Calibri" panose="020F050202020403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 smtClean="0">
                <a:latin typeface="Calibri" panose="020F0502020204030204" pitchFamily="34" charset="0"/>
              </a:rPr>
              <a:t>The </a:t>
            </a:r>
            <a:r>
              <a:rPr lang="sv-SE" sz="2000" dirty="0" err="1" smtClean="0">
                <a:latin typeface="Calibri" panose="020F0502020204030204" pitchFamily="34" charset="0"/>
              </a:rPr>
              <a:t>inverse</a:t>
            </a:r>
            <a:r>
              <a:rPr lang="sv-SE" sz="2000" dirty="0" smtClean="0">
                <a:latin typeface="Calibri" panose="020F0502020204030204" pitchFamily="34" charset="0"/>
              </a:rPr>
              <a:t> Abel transform </a:t>
            </a:r>
            <a:r>
              <a:rPr lang="sv-SE" sz="2000" dirty="0" err="1" smtClean="0">
                <a:latin typeface="Calibri" panose="020F0502020204030204" pitchFamily="34" charset="0"/>
              </a:rPr>
              <a:t>will</a:t>
            </a:r>
            <a:r>
              <a:rPr lang="sv-SE" sz="2000" dirty="0" smtClean="0">
                <a:latin typeface="Calibri" panose="020F0502020204030204" pitchFamily="34" charset="0"/>
              </a:rPr>
              <a:t> </a:t>
            </a:r>
            <a:r>
              <a:rPr lang="sv-SE" sz="2000" dirty="0" err="1" smtClean="0">
                <a:latin typeface="Calibri" panose="020F0502020204030204" pitchFamily="34" charset="0"/>
              </a:rPr>
              <a:t>always</a:t>
            </a:r>
            <a:r>
              <a:rPr lang="sv-SE" sz="2000" dirty="0" smtClean="0">
                <a:latin typeface="Calibri" panose="020F0502020204030204" pitchFamily="34" charset="0"/>
              </a:rPr>
              <a:t> </a:t>
            </a:r>
            <a:r>
              <a:rPr lang="sv-SE" sz="2000" dirty="0" err="1" smtClean="0">
                <a:latin typeface="Calibri" panose="020F0502020204030204" pitchFamily="34" charset="0"/>
              </a:rPr>
              <a:t>yield</a:t>
            </a:r>
            <a:r>
              <a:rPr lang="sv-SE" sz="2000" dirty="0" smtClean="0">
                <a:latin typeface="Calibri" panose="020F0502020204030204" pitchFamily="34" charset="0"/>
              </a:rPr>
              <a:t> the ”</a:t>
            </a:r>
            <a:r>
              <a:rPr lang="sv-SE" sz="2000" dirty="0" err="1" smtClean="0">
                <a:latin typeface="Calibri" panose="020F0502020204030204" pitchFamily="34" charset="0"/>
              </a:rPr>
              <a:t>smallest</a:t>
            </a:r>
            <a:r>
              <a:rPr lang="sv-SE" sz="2000" dirty="0" smtClean="0">
                <a:latin typeface="Calibri" panose="020F0502020204030204" pitchFamily="34" charset="0"/>
              </a:rPr>
              <a:t>” </a:t>
            </a:r>
            <a:r>
              <a:rPr lang="sv-SE" sz="2000" dirty="0" err="1" smtClean="0">
                <a:latin typeface="Calibri" panose="020F0502020204030204" pitchFamily="34" charset="0"/>
              </a:rPr>
              <a:t>of</a:t>
            </a:r>
            <a:r>
              <a:rPr lang="sv-SE" sz="2000" dirty="0" smtClean="0">
                <a:latin typeface="Calibri" panose="020F0502020204030204" pitchFamily="34" charset="0"/>
              </a:rPr>
              <a:t> </a:t>
            </a:r>
            <a:r>
              <a:rPr lang="sv-SE" sz="2000" dirty="0" err="1" smtClean="0">
                <a:latin typeface="Calibri" panose="020F0502020204030204" pitchFamily="34" charset="0"/>
              </a:rPr>
              <a:t>them</a:t>
            </a:r>
            <a:r>
              <a:rPr lang="sv-SE" sz="2000" dirty="0" smtClean="0">
                <a:latin typeface="Calibri" panose="020F0502020204030204" pitchFamily="34" charset="0"/>
              </a:rPr>
              <a:t>, </a:t>
            </a:r>
            <a:r>
              <a:rPr lang="sv-SE" sz="2000" dirty="0" err="1" smtClean="0">
                <a:latin typeface="Calibri" panose="020F0502020204030204" pitchFamily="34" charset="0"/>
              </a:rPr>
              <a:t>resulting</a:t>
            </a:r>
            <a:r>
              <a:rPr lang="sv-SE" sz="2000" dirty="0" smtClean="0">
                <a:latin typeface="Calibri" panose="020F0502020204030204" pitchFamily="34" charset="0"/>
              </a:rPr>
              <a:t> in a negative bias: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000" b="0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000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000" b="0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000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000" b="0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000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b="0" dirty="0" smtClean="0">
                <a:latin typeface="Calibri" panose="020F0502020204030204" pitchFamily="34" charset="0"/>
              </a:rPr>
              <a:t>The </a:t>
            </a:r>
            <a:r>
              <a:rPr lang="sv-SE" sz="2000" b="0" dirty="0" err="1" smtClean="0">
                <a:latin typeface="Calibri" panose="020F0502020204030204" pitchFamily="34" charset="0"/>
              </a:rPr>
              <a:t>purpose</a:t>
            </a:r>
            <a:r>
              <a:rPr lang="sv-SE" sz="2000" b="0" dirty="0" smtClean="0">
                <a:latin typeface="Calibri" panose="020F0502020204030204" pitchFamily="34" charset="0"/>
              </a:rPr>
              <a:t> </a:t>
            </a:r>
            <a:r>
              <a:rPr lang="sv-SE" sz="2000" b="0" dirty="0" err="1" smtClean="0">
                <a:latin typeface="Calibri" panose="020F0502020204030204" pitchFamily="34" charset="0"/>
              </a:rPr>
              <a:t>of</a:t>
            </a:r>
            <a:r>
              <a:rPr lang="sv-SE" sz="2000" b="0" dirty="0" smtClean="0">
                <a:latin typeface="Calibri" panose="020F0502020204030204" pitchFamily="34" charset="0"/>
              </a:rPr>
              <a:t> my </a:t>
            </a:r>
            <a:r>
              <a:rPr lang="sv-SE" sz="2000" b="0" dirty="0" err="1" smtClean="0">
                <a:latin typeface="Calibri" panose="020F0502020204030204" pitchFamily="34" charset="0"/>
              </a:rPr>
              <a:t>project</a:t>
            </a:r>
            <a:r>
              <a:rPr lang="sv-SE" sz="2000" b="0" dirty="0" smtClean="0">
                <a:latin typeface="Calibri" panose="020F0502020204030204" pitchFamily="34" charset="0"/>
              </a:rPr>
              <a:t> is to </a:t>
            </a:r>
            <a:r>
              <a:rPr lang="sv-SE" sz="2000" b="0" dirty="0" err="1" smtClean="0">
                <a:latin typeface="Calibri" panose="020F0502020204030204" pitchFamily="34" charset="0"/>
              </a:rPr>
              <a:t>address</a:t>
            </a:r>
            <a:r>
              <a:rPr lang="sv-SE" sz="2000" b="0" dirty="0" smtClean="0">
                <a:latin typeface="Calibri" panose="020F0502020204030204" pitchFamily="34" charset="0"/>
              </a:rPr>
              <a:t> </a:t>
            </a:r>
            <a:r>
              <a:rPr lang="sv-SE" sz="2000" b="0" dirty="0" err="1" smtClean="0">
                <a:latin typeface="Calibri" panose="020F0502020204030204" pitchFamily="34" charset="0"/>
              </a:rPr>
              <a:t>this</a:t>
            </a:r>
            <a:r>
              <a:rPr lang="sv-SE" sz="2000" b="0" dirty="0" smtClean="0">
                <a:latin typeface="Calibri" panose="020F0502020204030204" pitchFamily="34" charset="0"/>
              </a:rPr>
              <a:t> bias and – </a:t>
            </a:r>
            <a:r>
              <a:rPr lang="sv-SE" sz="2000" b="0" dirty="0" err="1" smtClean="0">
                <a:latin typeface="Calibri" panose="020F0502020204030204" pitchFamily="34" charset="0"/>
              </a:rPr>
              <a:t>hopefully</a:t>
            </a:r>
            <a:r>
              <a:rPr lang="sv-SE" sz="2000" b="0" dirty="0" smtClean="0">
                <a:latin typeface="Calibri" panose="020F0502020204030204" pitchFamily="34" charset="0"/>
              </a:rPr>
              <a:t> – </a:t>
            </a:r>
            <a:r>
              <a:rPr lang="sv-SE" sz="2000" b="0" dirty="0" err="1" smtClean="0">
                <a:latin typeface="Calibri" panose="020F0502020204030204" pitchFamily="34" charset="0"/>
              </a:rPr>
              <a:t>remove</a:t>
            </a:r>
            <a:r>
              <a:rPr lang="sv-SE" sz="2000" b="0" dirty="0" smtClean="0">
                <a:latin typeface="Calibri" panose="020F0502020204030204" pitchFamily="34" charset="0"/>
              </a:rPr>
              <a:t> it.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A53005D-0413-4585-BA20-AE41CA68D149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9987310"/>
              </p:ext>
            </p:extLst>
          </p:nvPr>
        </p:nvGraphicFramePr>
        <p:xfrm>
          <a:off x="1459595" y="3118827"/>
          <a:ext cx="2852032" cy="21390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Acrobat Document" r:id="rId3" imgW="4267020" imgH="3200256" progId="Acrobat.Document.DC">
                  <p:embed/>
                </p:oleObj>
              </mc:Choice>
              <mc:Fallback>
                <p:oleObj name="Acrobat Document" r:id="rId3" imgW="4267020" imgH="3200256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59595" y="3118827"/>
                        <a:ext cx="2852032" cy="21390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8837231"/>
              </p:ext>
            </p:extLst>
          </p:nvPr>
        </p:nvGraphicFramePr>
        <p:xfrm>
          <a:off x="5276019" y="3120939"/>
          <a:ext cx="2852032" cy="21390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Acrobat Document" r:id="rId5" imgW="4267020" imgH="3200256" progId="Acrobat.Document.DC">
                  <p:embed/>
                </p:oleObj>
              </mc:Choice>
              <mc:Fallback>
                <p:oleObj name="Acrobat Document" r:id="rId5" imgW="4267020" imgH="3200256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76019" y="3120939"/>
                        <a:ext cx="2852032" cy="21390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230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836712"/>
            <a:ext cx="6096000" cy="720080"/>
          </a:xfrm>
        </p:spPr>
        <p:txBody>
          <a:bodyPr/>
          <a:lstStyle/>
          <a:p>
            <a:pPr algn="l"/>
            <a:r>
              <a:rPr lang="sv-SE" sz="2800" b="1" dirty="0" smtClean="0">
                <a:latin typeface="Calibri" panose="020F0502020204030204" pitchFamily="34" charset="0"/>
              </a:rPr>
              <a:t>My </a:t>
            </a:r>
            <a:r>
              <a:rPr lang="sv-SE" sz="2800" b="1" dirty="0" err="1" smtClean="0">
                <a:latin typeface="Calibri" panose="020F0502020204030204" pitchFamily="34" charset="0"/>
              </a:rPr>
              <a:t>project</a:t>
            </a:r>
            <a:r>
              <a:rPr lang="sv-SE" sz="2800" b="1" dirty="0" smtClean="0">
                <a:latin typeface="Calibri" panose="020F0502020204030204" pitchFamily="34" charset="0"/>
              </a:rPr>
              <a:t/>
            </a:r>
            <a:br>
              <a:rPr lang="sv-SE" sz="2800" b="1" dirty="0" smtClean="0">
                <a:latin typeface="Calibri" panose="020F0502020204030204" pitchFamily="34" charset="0"/>
              </a:rPr>
            </a:br>
            <a:r>
              <a:rPr lang="sv-SE" sz="2800" b="1" i="1" dirty="0" err="1" smtClean="0">
                <a:latin typeface="Calibri" panose="020F0502020204030204" pitchFamily="34" charset="0"/>
              </a:rPr>
              <a:t>Current</a:t>
            </a:r>
            <a:r>
              <a:rPr lang="sv-SE" sz="2800" b="1" i="1" dirty="0" smtClean="0">
                <a:latin typeface="Calibri" panose="020F0502020204030204" pitchFamily="34" charset="0"/>
              </a:rPr>
              <a:t> approach</a:t>
            </a:r>
            <a:endParaRPr lang="sv-SE" sz="2800" b="1" i="1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827584" y="1700808"/>
            <a:ext cx="7776864" cy="4599680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b="0" dirty="0" err="1" smtClean="0">
                <a:latin typeface="Calibri" panose="020F0502020204030204" pitchFamily="34" charset="0"/>
              </a:rPr>
              <a:t>While</a:t>
            </a:r>
            <a:r>
              <a:rPr lang="sv-SE" sz="2000" b="0" dirty="0" smtClean="0">
                <a:latin typeface="Calibri" panose="020F0502020204030204" pitchFamily="34" charset="0"/>
              </a:rPr>
              <a:t> </a:t>
            </a:r>
            <a:r>
              <a:rPr lang="sv-SE" sz="2000" b="0" dirty="0" err="1" smtClean="0">
                <a:latin typeface="Calibri" panose="020F0502020204030204" pitchFamily="34" charset="0"/>
              </a:rPr>
              <a:t>normally</a:t>
            </a:r>
            <a:r>
              <a:rPr lang="sv-SE" sz="2000" b="0" dirty="0" smtClean="0">
                <a:latin typeface="Calibri" panose="020F0502020204030204" pitchFamily="34" charset="0"/>
              </a:rPr>
              <a:t> </a:t>
            </a:r>
            <a:r>
              <a:rPr lang="sv-SE" sz="2000" b="0" dirty="0" err="1" smtClean="0">
                <a:latin typeface="Calibri" panose="020F0502020204030204" pitchFamily="34" charset="0"/>
              </a:rPr>
              <a:t>we</a:t>
            </a:r>
            <a:r>
              <a:rPr lang="sv-SE" sz="2000" b="0" dirty="0" smtClean="0">
                <a:latin typeface="Calibri" panose="020F0502020204030204" pitchFamily="34" charset="0"/>
              </a:rPr>
              <a:t> </a:t>
            </a:r>
            <a:r>
              <a:rPr lang="sv-SE" sz="2000" b="0" dirty="0" err="1" smtClean="0">
                <a:latin typeface="Calibri" panose="020F0502020204030204" pitchFamily="34" charset="0"/>
              </a:rPr>
              <a:t>only</a:t>
            </a:r>
            <a:r>
              <a:rPr lang="sv-SE" sz="2000" b="0" dirty="0" smtClean="0">
                <a:latin typeface="Calibri" panose="020F0502020204030204" pitchFamily="34" charset="0"/>
              </a:rPr>
              <a:t> </a:t>
            </a:r>
            <a:r>
              <a:rPr lang="sv-SE" sz="2000" b="0" dirty="0" err="1" smtClean="0">
                <a:latin typeface="Calibri" panose="020F0502020204030204" pitchFamily="34" charset="0"/>
              </a:rPr>
              <a:t>use</a:t>
            </a:r>
            <a:r>
              <a:rPr lang="sv-SE" sz="2000" b="0" dirty="0" smtClean="0">
                <a:latin typeface="Calibri" panose="020F0502020204030204" pitchFamily="34" charset="0"/>
              </a:rPr>
              <a:t> the </a:t>
            </a:r>
            <a:r>
              <a:rPr lang="sv-SE" sz="2000" b="0" dirty="0" err="1" smtClean="0">
                <a:latin typeface="Calibri" panose="020F0502020204030204" pitchFamily="34" charset="0"/>
              </a:rPr>
              <a:t>phase</a:t>
            </a:r>
            <a:r>
              <a:rPr lang="sv-SE" sz="2000" b="0" dirty="0" smtClean="0">
                <a:latin typeface="Calibri" panose="020F0502020204030204" pitchFamily="34" charset="0"/>
              </a:rPr>
              <a:t> </a:t>
            </a:r>
            <a:r>
              <a:rPr lang="sv-SE" sz="2000" b="0" dirty="0" err="1" smtClean="0">
                <a:latin typeface="Calibri" panose="020F0502020204030204" pitchFamily="34" charset="0"/>
              </a:rPr>
              <a:t>of</a:t>
            </a:r>
            <a:r>
              <a:rPr lang="sv-SE" sz="2000" b="0" dirty="0" smtClean="0">
                <a:latin typeface="Calibri" panose="020F0502020204030204" pitchFamily="34" charset="0"/>
              </a:rPr>
              <a:t> the </a:t>
            </a:r>
            <a:r>
              <a:rPr lang="sv-SE" sz="2000" b="0" dirty="0" err="1" smtClean="0">
                <a:latin typeface="Calibri" panose="020F0502020204030204" pitchFamily="34" charset="0"/>
              </a:rPr>
              <a:t>phase</a:t>
            </a:r>
            <a:r>
              <a:rPr lang="sv-SE" sz="2000" b="0" dirty="0" smtClean="0">
                <a:latin typeface="Calibri" panose="020F0502020204030204" pitchFamily="34" charset="0"/>
              </a:rPr>
              <a:t> </a:t>
            </a:r>
            <a:r>
              <a:rPr lang="sv-SE" sz="2000" b="0" dirty="0" err="1" smtClean="0">
                <a:latin typeface="Calibri" panose="020F0502020204030204" pitchFamily="34" charset="0"/>
              </a:rPr>
              <a:t>matching</a:t>
            </a:r>
            <a:r>
              <a:rPr lang="sv-SE" sz="2000" b="0" dirty="0" smtClean="0">
                <a:latin typeface="Calibri" panose="020F0502020204030204" pitchFamily="34" charset="0"/>
              </a:rPr>
              <a:t> output, </a:t>
            </a:r>
            <a:r>
              <a:rPr lang="sv-SE" sz="2000" b="0" dirty="0" err="1" smtClean="0">
                <a:latin typeface="Calibri" panose="020F0502020204030204" pitchFamily="34" charset="0"/>
              </a:rPr>
              <a:t>I’m</a:t>
            </a:r>
            <a:r>
              <a:rPr lang="sv-SE" sz="2000" b="0" dirty="0" smtClean="0">
                <a:latin typeface="Calibri" panose="020F0502020204030204" pitchFamily="34" charset="0"/>
              </a:rPr>
              <a:t> </a:t>
            </a:r>
            <a:r>
              <a:rPr lang="sv-SE" sz="2000" b="0" dirty="0" err="1" smtClean="0">
                <a:latin typeface="Calibri" panose="020F0502020204030204" pitchFamily="34" charset="0"/>
              </a:rPr>
              <a:t>interested</a:t>
            </a:r>
            <a:r>
              <a:rPr lang="sv-SE" sz="2000" b="0" dirty="0" smtClean="0">
                <a:latin typeface="Calibri" panose="020F0502020204030204" pitchFamily="34" charset="0"/>
              </a:rPr>
              <a:t> in the </a:t>
            </a:r>
            <a:r>
              <a:rPr lang="sv-SE" sz="2000" i="1" dirty="0" err="1" smtClean="0">
                <a:latin typeface="Calibri" panose="020F0502020204030204" pitchFamily="34" charset="0"/>
              </a:rPr>
              <a:t>amplitude</a:t>
            </a:r>
            <a:r>
              <a:rPr lang="sv-SE" sz="2000" dirty="0" smtClean="0">
                <a:latin typeface="Calibri" panose="020F050202020403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000" b="0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b="0" dirty="0" err="1" smtClean="0">
                <a:latin typeface="Calibri" panose="020F0502020204030204" pitchFamily="34" charset="0"/>
              </a:rPr>
              <a:t>Might</a:t>
            </a:r>
            <a:r>
              <a:rPr lang="sv-SE" sz="2000" b="0" dirty="0" smtClean="0">
                <a:latin typeface="Calibri" panose="020F0502020204030204" pitchFamily="34" charset="0"/>
              </a:rPr>
              <a:t> </a:t>
            </a:r>
            <a:r>
              <a:rPr lang="sv-SE" sz="2000" b="0" dirty="0" err="1" smtClean="0">
                <a:latin typeface="Calibri" panose="020F0502020204030204" pitchFamily="34" charset="0"/>
              </a:rPr>
              <a:t>contain</a:t>
            </a:r>
            <a:r>
              <a:rPr lang="sv-SE" sz="2000" b="0" dirty="0" smtClean="0">
                <a:latin typeface="Calibri" panose="020F0502020204030204" pitchFamily="34" charset="0"/>
              </a:rPr>
              <a:t> </a:t>
            </a:r>
            <a:r>
              <a:rPr lang="sv-SE" sz="2000" b="0" dirty="0" err="1" smtClean="0">
                <a:latin typeface="Calibri" panose="020F0502020204030204" pitchFamily="34" charset="0"/>
              </a:rPr>
              <a:t>additional</a:t>
            </a:r>
            <a:r>
              <a:rPr lang="sv-SE" sz="2000" b="0" dirty="0" smtClean="0">
                <a:latin typeface="Calibri" panose="020F0502020204030204" pitchFamily="34" charset="0"/>
              </a:rPr>
              <a:t> information </a:t>
            </a:r>
            <a:r>
              <a:rPr lang="sv-SE" sz="2000" b="0" dirty="0" err="1" smtClean="0">
                <a:latin typeface="Calibri" panose="020F0502020204030204" pitchFamily="34" charset="0"/>
              </a:rPr>
              <a:t>about</a:t>
            </a:r>
            <a:r>
              <a:rPr lang="sv-SE" sz="2000" b="0" dirty="0" smtClean="0">
                <a:latin typeface="Calibri" panose="020F0502020204030204" pitchFamily="34" charset="0"/>
              </a:rPr>
              <a:t> the </a:t>
            </a:r>
            <a:r>
              <a:rPr lang="sv-SE" sz="2000" b="0" dirty="0" err="1" smtClean="0">
                <a:latin typeface="Calibri" panose="020F0502020204030204" pitchFamily="34" charset="0"/>
              </a:rPr>
              <a:t>impact</a:t>
            </a:r>
            <a:r>
              <a:rPr lang="sv-SE" sz="2000" b="0" dirty="0" smtClean="0">
                <a:latin typeface="Calibri" panose="020F0502020204030204" pitchFamily="34" charset="0"/>
              </a:rPr>
              <a:t> parameter at </a:t>
            </a:r>
            <a:r>
              <a:rPr lang="sv-SE" sz="2000" b="0" dirty="0" err="1" smtClean="0">
                <a:latin typeface="Calibri" panose="020F0502020204030204" pitchFamily="34" charset="0"/>
              </a:rPr>
              <a:t>Earth’s</a:t>
            </a:r>
            <a:r>
              <a:rPr lang="sv-SE" sz="2000" b="0" dirty="0" smtClean="0">
                <a:latin typeface="Calibri" panose="020F0502020204030204" pitchFamily="34" charset="0"/>
              </a:rPr>
              <a:t> </a:t>
            </a:r>
            <a:r>
              <a:rPr lang="sv-SE" sz="2000" b="0" dirty="0" err="1" smtClean="0">
                <a:latin typeface="Calibri" panose="020F0502020204030204" pitchFamily="34" charset="0"/>
              </a:rPr>
              <a:t>surface</a:t>
            </a:r>
            <a:r>
              <a:rPr lang="sv-SE" sz="2000" b="0" dirty="0" smtClean="0">
                <a:latin typeface="Calibri" panose="020F0502020204030204" pitchFamily="34" charset="0"/>
              </a:rPr>
              <a:t>, at the </a:t>
            </a:r>
            <a:r>
              <a:rPr lang="sv-SE" sz="2000" b="0" dirty="0" err="1" smtClean="0">
                <a:latin typeface="Calibri" panose="020F0502020204030204" pitchFamily="34" charset="0"/>
              </a:rPr>
              <a:t>beginning</a:t>
            </a:r>
            <a:r>
              <a:rPr lang="sv-SE" sz="2000" b="0" dirty="0" smtClean="0">
                <a:latin typeface="Calibri" panose="020F0502020204030204" pitchFamily="34" charset="0"/>
              </a:rPr>
              <a:t> </a:t>
            </a:r>
            <a:r>
              <a:rPr lang="sv-SE" sz="2000" b="0" dirty="0" err="1" smtClean="0">
                <a:latin typeface="Calibri" panose="020F0502020204030204" pitchFamily="34" charset="0"/>
              </a:rPr>
              <a:t>of</a:t>
            </a:r>
            <a:r>
              <a:rPr lang="sv-SE" sz="2000" b="0" dirty="0" smtClean="0">
                <a:latin typeface="Calibri" panose="020F0502020204030204" pitchFamily="34" charset="0"/>
              </a:rPr>
              <a:t> the super-</a:t>
            </a:r>
            <a:r>
              <a:rPr lang="sv-SE" sz="2000" b="0" dirty="0" err="1" smtClean="0">
                <a:latin typeface="Calibri" panose="020F0502020204030204" pitchFamily="34" charset="0"/>
              </a:rPr>
              <a:t>refractive</a:t>
            </a:r>
            <a:r>
              <a:rPr lang="sv-SE" sz="2000" b="0" dirty="0" smtClean="0">
                <a:latin typeface="Calibri" panose="020F0502020204030204" pitchFamily="34" charset="0"/>
              </a:rPr>
              <a:t> </a:t>
            </a:r>
            <a:r>
              <a:rPr lang="sv-SE" sz="2000" b="0" dirty="0" err="1" smtClean="0">
                <a:latin typeface="Calibri" panose="020F0502020204030204" pitchFamily="34" charset="0"/>
              </a:rPr>
              <a:t>layer</a:t>
            </a:r>
            <a:r>
              <a:rPr lang="sv-SE" sz="2000" b="0" dirty="0" smtClean="0">
                <a:latin typeface="Calibri" panose="020F0502020204030204" pitchFamily="34" charset="0"/>
              </a:rPr>
              <a:t>, and </a:t>
            </a:r>
            <a:r>
              <a:rPr lang="sv-SE" sz="2000" b="0" dirty="0" err="1" smtClean="0">
                <a:latin typeface="Calibri" panose="020F0502020204030204" pitchFamily="34" charset="0"/>
              </a:rPr>
              <a:t>maybe</a:t>
            </a:r>
            <a:r>
              <a:rPr lang="sv-SE" sz="2000" b="0" dirty="0" smtClean="0">
                <a:latin typeface="Calibri" panose="020F0502020204030204" pitchFamily="34" charset="0"/>
              </a:rPr>
              <a:t> </a:t>
            </a:r>
            <a:r>
              <a:rPr lang="sv-SE" sz="2000" b="0" dirty="0" err="1" smtClean="0">
                <a:latin typeface="Calibri" panose="020F0502020204030204" pitchFamily="34" charset="0"/>
              </a:rPr>
              <a:t>even</a:t>
            </a:r>
            <a:r>
              <a:rPr lang="sv-SE" sz="2000" b="0" dirty="0" smtClean="0">
                <a:latin typeface="Calibri" panose="020F0502020204030204" pitchFamily="34" charset="0"/>
              </a:rPr>
              <a:t> </a:t>
            </a:r>
            <a:r>
              <a:rPr lang="sv-SE" sz="2000" b="0" dirty="0" err="1" smtClean="0">
                <a:latin typeface="Calibri" panose="020F0502020204030204" pitchFamily="34" charset="0"/>
              </a:rPr>
              <a:t>about</a:t>
            </a:r>
            <a:r>
              <a:rPr lang="sv-SE" sz="2000" b="0" dirty="0" smtClean="0">
                <a:latin typeface="Calibri" panose="020F0502020204030204" pitchFamily="34" charset="0"/>
              </a:rPr>
              <a:t> </a:t>
            </a:r>
            <a:r>
              <a:rPr lang="sv-SE" sz="2000" b="0" dirty="0" err="1" smtClean="0">
                <a:latin typeface="Calibri" panose="020F0502020204030204" pitchFamily="34" charset="0"/>
              </a:rPr>
              <a:t>horizontal</a:t>
            </a:r>
            <a:r>
              <a:rPr lang="sv-SE" sz="2000" b="0" dirty="0" smtClean="0">
                <a:latin typeface="Calibri" panose="020F0502020204030204" pitchFamily="34" charset="0"/>
              </a:rPr>
              <a:t> gradients in the </a:t>
            </a:r>
            <a:r>
              <a:rPr lang="sv-SE" sz="2000" b="0" dirty="0" err="1" smtClean="0">
                <a:latin typeface="Calibri" panose="020F0502020204030204" pitchFamily="34" charset="0"/>
              </a:rPr>
              <a:t>atmosphere</a:t>
            </a:r>
            <a:r>
              <a:rPr lang="sv-SE" sz="2000" b="0" dirty="0" smtClean="0">
                <a:latin typeface="Calibri" panose="020F050202020403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000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 err="1" smtClean="0">
                <a:latin typeface="Calibri" panose="020F0502020204030204" pitchFamily="34" charset="0"/>
              </a:rPr>
              <a:t>Such</a:t>
            </a:r>
            <a:r>
              <a:rPr lang="sv-SE" sz="2000" dirty="0" smtClean="0">
                <a:latin typeface="Calibri" panose="020F0502020204030204" pitchFamily="34" charset="0"/>
              </a:rPr>
              <a:t> information </a:t>
            </a:r>
            <a:r>
              <a:rPr lang="sv-SE" sz="2000" dirty="0" err="1" smtClean="0">
                <a:latin typeface="Calibri" panose="020F0502020204030204" pitchFamily="34" charset="0"/>
              </a:rPr>
              <a:t>could</a:t>
            </a:r>
            <a:r>
              <a:rPr lang="sv-SE" sz="2000" dirty="0" smtClean="0">
                <a:latin typeface="Calibri" panose="020F0502020204030204" pitchFamily="34" charset="0"/>
              </a:rPr>
              <a:t> </a:t>
            </a:r>
            <a:r>
              <a:rPr lang="sv-SE" sz="2000" dirty="0" err="1" smtClean="0">
                <a:latin typeface="Calibri" panose="020F0502020204030204" pitchFamily="34" charset="0"/>
              </a:rPr>
              <a:t>let</a:t>
            </a:r>
            <a:r>
              <a:rPr lang="sv-SE" sz="2000" dirty="0" smtClean="0">
                <a:latin typeface="Calibri" panose="020F0502020204030204" pitchFamily="34" charset="0"/>
              </a:rPr>
              <a:t> </a:t>
            </a:r>
            <a:r>
              <a:rPr lang="sv-SE" sz="2000" dirty="0" err="1" smtClean="0">
                <a:latin typeface="Calibri" panose="020F0502020204030204" pitchFamily="34" charset="0"/>
              </a:rPr>
              <a:t>us</a:t>
            </a:r>
            <a:r>
              <a:rPr lang="sv-SE" sz="2000" dirty="0" smtClean="0">
                <a:latin typeface="Calibri" panose="020F0502020204030204" pitchFamily="34" charset="0"/>
              </a:rPr>
              <a:t> make </a:t>
            </a:r>
            <a:r>
              <a:rPr lang="sv-SE" sz="2000" dirty="0" err="1" smtClean="0">
                <a:latin typeface="Calibri" panose="020F0502020204030204" pitchFamily="34" charset="0"/>
              </a:rPr>
              <a:t>parametric</a:t>
            </a:r>
            <a:r>
              <a:rPr lang="sv-SE" sz="2000" dirty="0" smtClean="0">
                <a:latin typeface="Calibri" panose="020F0502020204030204" pitchFamily="34" charset="0"/>
              </a:rPr>
              <a:t> </a:t>
            </a:r>
            <a:r>
              <a:rPr lang="sv-SE" sz="2000" dirty="0" err="1" smtClean="0">
                <a:latin typeface="Calibri" panose="020F0502020204030204" pitchFamily="34" charset="0"/>
              </a:rPr>
              <a:t>reconstructions</a:t>
            </a:r>
            <a:r>
              <a:rPr lang="sv-SE" sz="2000" dirty="0">
                <a:latin typeface="Calibri" panose="020F0502020204030204" pitchFamily="34" charset="0"/>
              </a:rPr>
              <a:t> </a:t>
            </a:r>
            <a:r>
              <a:rPr lang="sv-SE" sz="2000" dirty="0" err="1" smtClean="0">
                <a:latin typeface="Calibri" panose="020F0502020204030204" pitchFamily="34" charset="0"/>
              </a:rPr>
              <a:t>without</a:t>
            </a:r>
            <a:r>
              <a:rPr lang="sv-SE" sz="2000" dirty="0" smtClean="0">
                <a:latin typeface="Calibri" panose="020F0502020204030204" pitchFamily="34" charset="0"/>
              </a:rPr>
              <a:t> the </a:t>
            </a:r>
            <a:r>
              <a:rPr lang="sv-SE" sz="2000" dirty="0" err="1" smtClean="0">
                <a:latin typeface="Calibri" panose="020F0502020204030204" pitchFamily="34" charset="0"/>
              </a:rPr>
              <a:t>inverse</a:t>
            </a:r>
            <a:r>
              <a:rPr lang="sv-SE" sz="2000" dirty="0" smtClean="0">
                <a:latin typeface="Calibri" panose="020F0502020204030204" pitchFamily="34" charset="0"/>
              </a:rPr>
              <a:t> Abel transform.</a:t>
            </a:r>
            <a:endParaRPr lang="sv-SE" sz="2000" b="0" dirty="0" smtClean="0">
              <a:latin typeface="Calibri" panose="020F0502020204030204" pitchFamily="34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A53005D-0413-4585-BA20-AE41CA68D149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66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1588" y="1700808"/>
            <a:ext cx="4181476" cy="33480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836712"/>
            <a:ext cx="6096000" cy="720080"/>
          </a:xfrm>
        </p:spPr>
        <p:txBody>
          <a:bodyPr/>
          <a:lstStyle/>
          <a:p>
            <a:pPr algn="l"/>
            <a:r>
              <a:rPr lang="sv-SE" sz="2800" b="1" dirty="0" smtClean="0">
                <a:latin typeface="Calibri" panose="020F0502020204030204" pitchFamily="34" charset="0"/>
              </a:rPr>
              <a:t>My </a:t>
            </a:r>
            <a:r>
              <a:rPr lang="sv-SE" sz="2800" b="1" dirty="0" err="1" smtClean="0">
                <a:latin typeface="Calibri" panose="020F0502020204030204" pitchFamily="34" charset="0"/>
              </a:rPr>
              <a:t>project</a:t>
            </a:r>
            <a:r>
              <a:rPr lang="sv-SE" sz="2800" b="1" dirty="0" smtClean="0">
                <a:latin typeface="Calibri" panose="020F0502020204030204" pitchFamily="34" charset="0"/>
              </a:rPr>
              <a:t/>
            </a:r>
            <a:br>
              <a:rPr lang="sv-SE" sz="2800" b="1" dirty="0" smtClean="0">
                <a:latin typeface="Calibri" panose="020F0502020204030204" pitchFamily="34" charset="0"/>
              </a:rPr>
            </a:br>
            <a:r>
              <a:rPr lang="sv-SE" sz="2800" b="1" i="1" dirty="0" smtClean="0">
                <a:latin typeface="Calibri" panose="020F0502020204030204" pitchFamily="34" charset="0"/>
              </a:rPr>
              <a:t>Surface </a:t>
            </a:r>
            <a:r>
              <a:rPr lang="sv-SE" sz="2800" b="1" i="1" dirty="0" err="1" smtClean="0">
                <a:latin typeface="Calibri" panose="020F0502020204030204" pitchFamily="34" charset="0"/>
              </a:rPr>
              <a:t>reflections</a:t>
            </a:r>
            <a:endParaRPr lang="sv-SE" sz="2800" b="1" i="1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827584" y="1700808"/>
            <a:ext cx="7776864" cy="4599680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b="0" dirty="0" smtClean="0">
                <a:latin typeface="Calibri" panose="020F0502020204030204" pitchFamily="34" charset="0"/>
              </a:rPr>
              <a:t>GNSS signals </a:t>
            </a:r>
            <a:r>
              <a:rPr lang="sv-SE" sz="2000" b="0" dirty="0" err="1" smtClean="0">
                <a:latin typeface="Calibri" panose="020F0502020204030204" pitchFamily="34" charset="0"/>
              </a:rPr>
              <a:t>are</a:t>
            </a:r>
            <a:r>
              <a:rPr lang="sv-SE" sz="2000" b="0" dirty="0" smtClean="0">
                <a:latin typeface="Calibri" panose="020F0502020204030204" pitchFamily="34" charset="0"/>
              </a:rPr>
              <a:t> </a:t>
            </a:r>
            <a:r>
              <a:rPr lang="sv-SE" sz="2000" b="0" dirty="0" err="1" smtClean="0">
                <a:latin typeface="Calibri" panose="020F0502020204030204" pitchFamily="34" charset="0"/>
              </a:rPr>
              <a:t>reflected</a:t>
            </a:r>
            <a:r>
              <a:rPr lang="sv-SE" sz="2000" b="0" dirty="0" smtClean="0">
                <a:latin typeface="Calibri" panose="020F0502020204030204" pitchFamily="34" charset="0"/>
              </a:rPr>
              <a:t> in the ocean.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000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 err="1" smtClean="0">
                <a:latin typeface="Calibri" panose="020F0502020204030204" pitchFamily="34" charset="0"/>
              </a:rPr>
              <a:t>Reflected</a:t>
            </a:r>
            <a:r>
              <a:rPr lang="sv-SE" sz="2000" dirty="0" smtClean="0">
                <a:latin typeface="Calibri" panose="020F0502020204030204" pitchFamily="34" charset="0"/>
              </a:rPr>
              <a:t> signals </a:t>
            </a:r>
            <a:r>
              <a:rPr lang="sv-SE" sz="2000" dirty="0" err="1" smtClean="0">
                <a:latin typeface="Calibri" panose="020F0502020204030204" pitchFamily="34" charset="0"/>
              </a:rPr>
              <a:t>contain</a:t>
            </a:r>
            <a:r>
              <a:rPr lang="sv-SE" sz="2000" dirty="0" smtClean="0">
                <a:latin typeface="Calibri" panose="020F0502020204030204" pitchFamily="34" charset="0"/>
              </a:rPr>
              <a:t> </a:t>
            </a:r>
            <a:r>
              <a:rPr lang="sv-SE" sz="2000" dirty="0" err="1" smtClean="0">
                <a:latin typeface="Calibri" panose="020F0502020204030204" pitchFamily="34" charset="0"/>
              </a:rPr>
              <a:t>additional</a:t>
            </a:r>
            <a:r>
              <a:rPr lang="sv-SE" sz="2000" dirty="0" smtClean="0">
                <a:latin typeface="Calibri" panose="020F0502020204030204" pitchFamily="34" charset="0"/>
              </a:rPr>
              <a:t/>
            </a:r>
            <a:br>
              <a:rPr lang="sv-SE" sz="2000" dirty="0" smtClean="0">
                <a:latin typeface="Calibri" panose="020F0502020204030204" pitchFamily="34" charset="0"/>
              </a:rPr>
            </a:br>
            <a:r>
              <a:rPr lang="sv-SE" sz="2000" dirty="0" smtClean="0">
                <a:latin typeface="Calibri" panose="020F0502020204030204" pitchFamily="34" charset="0"/>
              </a:rPr>
              <a:t>information.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000" b="0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b="0" dirty="0" err="1" smtClean="0">
                <a:latin typeface="Calibri" panose="020F0502020204030204" pitchFamily="34" charset="0"/>
              </a:rPr>
              <a:t>Usually</a:t>
            </a:r>
            <a:r>
              <a:rPr lang="sv-SE" sz="2000" b="0" dirty="0" smtClean="0">
                <a:latin typeface="Calibri" panose="020F0502020204030204" pitchFamily="34" charset="0"/>
              </a:rPr>
              <a:t> </a:t>
            </a:r>
            <a:r>
              <a:rPr lang="sv-SE" sz="2000" b="0" dirty="0" err="1" smtClean="0">
                <a:latin typeface="Calibri" panose="020F0502020204030204" pitchFamily="34" charset="0"/>
              </a:rPr>
              <a:t>detected</a:t>
            </a:r>
            <a:r>
              <a:rPr lang="sv-SE" sz="2000" b="0" dirty="0" smtClean="0">
                <a:latin typeface="Calibri" panose="020F0502020204030204" pitchFamily="34" charset="0"/>
              </a:rPr>
              <a:t> as a Doppler </a:t>
            </a:r>
            <a:r>
              <a:rPr lang="sv-SE" sz="2000" b="0" dirty="0" err="1" smtClean="0">
                <a:latin typeface="Calibri" panose="020F0502020204030204" pitchFamily="34" charset="0"/>
              </a:rPr>
              <a:t>shift</a:t>
            </a:r>
            <a:r>
              <a:rPr lang="sv-SE" sz="2000" b="0" dirty="0" smtClean="0">
                <a:latin typeface="Calibri" panose="020F050202020403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000" b="0" dirty="0" smtClean="0">
              <a:latin typeface="Calibri" panose="020F0502020204030204" pitchFamily="34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A53005D-0413-4585-BA20-AE41CA68D149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76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836712"/>
            <a:ext cx="6096000" cy="720080"/>
          </a:xfrm>
        </p:spPr>
        <p:txBody>
          <a:bodyPr/>
          <a:lstStyle/>
          <a:p>
            <a:pPr algn="l"/>
            <a:r>
              <a:rPr lang="sv-SE" sz="2800" b="1" dirty="0" smtClean="0">
                <a:latin typeface="Calibri" panose="020F0502020204030204" pitchFamily="34" charset="0"/>
              </a:rPr>
              <a:t>My </a:t>
            </a:r>
            <a:r>
              <a:rPr lang="sv-SE" sz="2800" b="1" dirty="0" err="1" smtClean="0">
                <a:latin typeface="Calibri" panose="020F0502020204030204" pitchFamily="34" charset="0"/>
              </a:rPr>
              <a:t>project</a:t>
            </a:r>
            <a:r>
              <a:rPr lang="sv-SE" sz="2800" b="1" dirty="0" smtClean="0">
                <a:latin typeface="Calibri" panose="020F0502020204030204" pitchFamily="34" charset="0"/>
              </a:rPr>
              <a:t/>
            </a:r>
            <a:br>
              <a:rPr lang="sv-SE" sz="2800" b="1" dirty="0" smtClean="0">
                <a:latin typeface="Calibri" panose="020F0502020204030204" pitchFamily="34" charset="0"/>
              </a:rPr>
            </a:br>
            <a:r>
              <a:rPr lang="sv-SE" sz="2800" b="1" i="1" dirty="0" smtClean="0">
                <a:latin typeface="Calibri" panose="020F0502020204030204" pitchFamily="34" charset="0"/>
              </a:rPr>
              <a:t>Surface </a:t>
            </a:r>
            <a:r>
              <a:rPr lang="sv-SE" sz="2800" b="1" i="1" dirty="0" err="1" smtClean="0">
                <a:latin typeface="Calibri" panose="020F0502020204030204" pitchFamily="34" charset="0"/>
              </a:rPr>
              <a:t>reflections</a:t>
            </a:r>
            <a:endParaRPr lang="sv-SE" sz="2800" b="1" i="1" dirty="0">
              <a:latin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4"/>
              </p:nvPr>
            </p:nvSpPr>
            <p:spPr>
              <a:xfrm>
                <a:off x="827584" y="1700808"/>
                <a:ext cx="7776864" cy="4599680"/>
              </a:xfrm>
            </p:spPr>
            <p:txBody>
              <a:bodyPr>
                <a:no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sv-SE" sz="2000" b="0" dirty="0" smtClean="0">
                    <a:latin typeface="Calibri" panose="020F0502020204030204" pitchFamily="34" charset="0"/>
                  </a:rPr>
                  <a:t>A RO signal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can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be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represented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as an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electromagnetic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field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along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a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parametric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orbit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sv-SE" sz="2000" b="0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sv-SE" sz="2000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sv-SE" sz="2000" b="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sv-SE" sz="20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sv-SE" sz="2000" b="0" dirty="0" smtClean="0">
                    <a:latin typeface="Calibri" panose="020F0502020204030204" pitchFamily="34" charset="0"/>
                  </a:rPr>
                  <a:t>,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which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we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can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write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as </a:t>
                </a:r>
                <a14:m>
                  <m:oMath xmlns:m="http://schemas.openxmlformats.org/officeDocument/2006/math">
                    <m:r>
                      <a:rPr lang="sv-SE" sz="2000" b="0" i="1" dirty="0" smtClean="0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sv-SE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sz="20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sSup>
                      <m:sSupPr>
                        <m:ctrlPr>
                          <a:rPr lang="sv-SE" sz="20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v-SE" sz="2000" b="0" i="1" dirty="0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sv-SE" sz="2000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sv-SE" sz="2000" b="0" i="1" dirty="0" smtClean="0">
                            <a:latin typeface="Cambria Math" panose="02040503050406030204" pitchFamily="18" charset="0"/>
                          </a:rPr>
                          <m:t>𝜙</m:t>
                        </m:r>
                        <m:r>
                          <a:rPr lang="sv-SE" sz="2000" b="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sv-SE" sz="20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sv-SE" sz="2000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sv-SE" sz="2000" b="0" dirty="0" smtClean="0">
                    <a:latin typeface="Calibri" panose="020F0502020204030204" pitchFamily="34" charset="0"/>
                  </a:rPr>
                  <a:t>. </a:t>
                </a:r>
                <a14:m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sv-SE" sz="2000" b="0" dirty="0" smtClean="0">
                    <a:latin typeface="Calibri" panose="020F0502020204030204" pitchFamily="34" charset="0"/>
                  </a:rPr>
                  <a:t> – the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amplitude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– is the </a:t>
                </a:r>
                <a:r>
                  <a:rPr lang="sv-SE" sz="2000" b="0" i="1" dirty="0" smtClean="0">
                    <a:latin typeface="Calibri" panose="020F0502020204030204" pitchFamily="34" charset="0"/>
                  </a:rPr>
                  <a:t>signal to </a:t>
                </a:r>
                <a:r>
                  <a:rPr lang="sv-SE" sz="2000" b="0" i="1" dirty="0" err="1" smtClean="0">
                    <a:latin typeface="Calibri" panose="020F0502020204030204" pitchFamily="34" charset="0"/>
                  </a:rPr>
                  <a:t>noise</a:t>
                </a:r>
                <a:r>
                  <a:rPr lang="sv-SE" sz="2000" b="0" i="1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b="0" i="1" dirty="0" err="1" smtClean="0">
                    <a:latin typeface="Calibri" panose="020F0502020204030204" pitchFamily="34" charset="0"/>
                  </a:rPr>
                  <a:t>ratio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(SNR).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sv-SE" sz="2000" b="0" i="1" smtClean="0">
                        <a:latin typeface="Cambria Math" panose="02040503050406030204" pitchFamily="18" charset="0"/>
                      </a:rPr>
                      <m:t>𝜙</m:t>
                    </m:r>
                    <m:r>
                      <a:rPr lang="sv-SE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sv-SE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sv-SE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sv-SE" sz="2000" b="0" dirty="0" smtClean="0">
                    <a:latin typeface="Calibri" panose="020F0502020204030204" pitchFamily="34" charset="0"/>
                  </a:rPr>
                  <a:t> – the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phase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– is the </a:t>
                </a:r>
                <a:r>
                  <a:rPr lang="sv-SE" sz="2000" b="0" i="1" dirty="0" smtClean="0">
                    <a:latin typeface="Calibri" panose="020F0502020204030204" pitchFamily="34" charset="0"/>
                  </a:rPr>
                  <a:t>excess </a:t>
                </a:r>
                <a:r>
                  <a:rPr lang="sv-SE" sz="2000" b="0" i="1" dirty="0" err="1" smtClean="0">
                    <a:latin typeface="Calibri" panose="020F0502020204030204" pitchFamily="34" charset="0"/>
                  </a:rPr>
                  <a:t>optical</a:t>
                </a:r>
                <a:r>
                  <a:rPr lang="sv-SE" sz="2000" b="0" i="1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b="0" i="1" dirty="0" err="1" smtClean="0">
                    <a:latin typeface="Calibri" panose="020F0502020204030204" pitchFamily="34" charset="0"/>
                  </a:rPr>
                  <a:t>path</a:t>
                </a:r>
                <a:r>
                  <a:rPr lang="sv-SE" sz="2000" b="0" i="1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of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the signal.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sv-SE" sz="2000" b="0" dirty="0" smtClean="0">
                  <a:latin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4"/>
              </p:nvPr>
            </p:nvSpPr>
            <p:spPr>
              <a:xfrm>
                <a:off x="827584" y="1700808"/>
                <a:ext cx="7776864" cy="4599680"/>
              </a:xfrm>
              <a:blipFill rotWithShape="0">
                <a:blip r:embed="rId2"/>
                <a:stretch>
                  <a:fillRect l="-706" t="-662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Slide Number Placeholder 1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A53005D-0413-4585-BA20-AE41CA68D149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3805325"/>
            <a:ext cx="3350964" cy="25510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06212" y="3861187"/>
            <a:ext cx="3280588" cy="2495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0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836712"/>
            <a:ext cx="6096000" cy="720080"/>
          </a:xfrm>
        </p:spPr>
        <p:txBody>
          <a:bodyPr/>
          <a:lstStyle/>
          <a:p>
            <a:pPr algn="l"/>
            <a:r>
              <a:rPr lang="sv-SE" sz="2800" b="1" dirty="0" smtClean="0">
                <a:latin typeface="Calibri" panose="020F0502020204030204" pitchFamily="34" charset="0"/>
              </a:rPr>
              <a:t>My </a:t>
            </a:r>
            <a:r>
              <a:rPr lang="sv-SE" sz="2800" b="1" dirty="0" err="1" smtClean="0">
                <a:latin typeface="Calibri" panose="020F0502020204030204" pitchFamily="34" charset="0"/>
              </a:rPr>
              <a:t>project</a:t>
            </a:r>
            <a:r>
              <a:rPr lang="sv-SE" sz="2800" b="1" dirty="0" smtClean="0">
                <a:latin typeface="Calibri" panose="020F0502020204030204" pitchFamily="34" charset="0"/>
              </a:rPr>
              <a:t/>
            </a:r>
            <a:br>
              <a:rPr lang="sv-SE" sz="2800" b="1" dirty="0" smtClean="0">
                <a:latin typeface="Calibri" panose="020F0502020204030204" pitchFamily="34" charset="0"/>
              </a:rPr>
            </a:br>
            <a:r>
              <a:rPr lang="sv-SE" sz="2800" b="1" i="1" dirty="0" smtClean="0">
                <a:latin typeface="Calibri" panose="020F0502020204030204" pitchFamily="34" charset="0"/>
              </a:rPr>
              <a:t>Surface </a:t>
            </a:r>
            <a:r>
              <a:rPr lang="sv-SE" sz="2800" b="1" i="1" dirty="0" err="1" smtClean="0">
                <a:latin typeface="Calibri" panose="020F0502020204030204" pitchFamily="34" charset="0"/>
              </a:rPr>
              <a:t>reflections</a:t>
            </a:r>
            <a:endParaRPr lang="sv-SE" sz="2800" b="1" i="1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827584" y="1700808"/>
            <a:ext cx="7776864" cy="4599680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b="0" dirty="0" smtClean="0">
                <a:latin typeface="Calibri" panose="020F0502020204030204" pitchFamily="34" charset="0"/>
              </a:rPr>
              <a:t>If </a:t>
            </a:r>
            <a:r>
              <a:rPr lang="sv-SE" sz="2000" b="0" dirty="0" err="1" smtClean="0">
                <a:latin typeface="Calibri" panose="020F0502020204030204" pitchFamily="34" charset="0"/>
              </a:rPr>
              <a:t>we</a:t>
            </a:r>
            <a:r>
              <a:rPr lang="sv-SE" sz="2000" b="0" dirty="0" smtClean="0">
                <a:latin typeface="Calibri" panose="020F0502020204030204" pitchFamily="34" charset="0"/>
              </a:rPr>
              <a:t> </a:t>
            </a:r>
            <a:r>
              <a:rPr lang="sv-SE" sz="2000" b="0" dirty="0" err="1" smtClean="0">
                <a:latin typeface="Calibri" panose="020F0502020204030204" pitchFamily="34" charset="0"/>
              </a:rPr>
              <a:t>subtract</a:t>
            </a:r>
            <a:r>
              <a:rPr lang="sv-SE" sz="2000" b="0" dirty="0" smtClean="0">
                <a:latin typeface="Calibri" panose="020F0502020204030204" pitchFamily="34" charset="0"/>
              </a:rPr>
              <a:t> the excess </a:t>
            </a:r>
            <a:r>
              <a:rPr lang="sv-SE" sz="2000" b="0" dirty="0" err="1" smtClean="0">
                <a:latin typeface="Calibri" panose="020F0502020204030204" pitchFamily="34" charset="0"/>
              </a:rPr>
              <a:t>path</a:t>
            </a:r>
            <a:r>
              <a:rPr lang="sv-SE" sz="2000" b="0" dirty="0" smtClean="0">
                <a:latin typeface="Calibri" panose="020F0502020204030204" pitchFamily="34" charset="0"/>
              </a:rPr>
              <a:t> </a:t>
            </a:r>
            <a:r>
              <a:rPr lang="sv-SE" sz="2000" b="0" dirty="0" err="1" smtClean="0">
                <a:latin typeface="Calibri" panose="020F0502020204030204" pitchFamily="34" charset="0"/>
              </a:rPr>
              <a:t>of</a:t>
            </a:r>
            <a:r>
              <a:rPr lang="sv-SE" sz="2000" b="0" dirty="0" smtClean="0">
                <a:latin typeface="Calibri" panose="020F0502020204030204" pitchFamily="34" charset="0"/>
              </a:rPr>
              <a:t> a </a:t>
            </a:r>
            <a:r>
              <a:rPr lang="sv-SE" sz="2000" b="0" i="1" dirty="0" err="1" smtClean="0">
                <a:latin typeface="Calibri" panose="020F0502020204030204" pitchFamily="34" charset="0"/>
              </a:rPr>
              <a:t>typical</a:t>
            </a:r>
            <a:r>
              <a:rPr lang="sv-SE" sz="2000" b="0" i="1" dirty="0" smtClean="0">
                <a:latin typeface="Calibri" panose="020F0502020204030204" pitchFamily="34" charset="0"/>
              </a:rPr>
              <a:t> </a:t>
            </a:r>
            <a:r>
              <a:rPr lang="sv-SE" sz="2000" b="0" i="1" dirty="0" err="1" smtClean="0">
                <a:latin typeface="Calibri" panose="020F0502020204030204" pitchFamily="34" charset="0"/>
              </a:rPr>
              <a:t>atmosphere</a:t>
            </a:r>
            <a:r>
              <a:rPr lang="sv-SE" sz="2000" dirty="0" smtClean="0">
                <a:latin typeface="Calibri" panose="020F0502020204030204" pitchFamily="34" charset="0"/>
              </a:rPr>
              <a:t>, </a:t>
            </a:r>
            <a:r>
              <a:rPr lang="sv-SE" sz="2000" dirty="0" err="1" smtClean="0">
                <a:latin typeface="Calibri" panose="020F0502020204030204" pitchFamily="34" charset="0"/>
              </a:rPr>
              <a:t>we</a:t>
            </a:r>
            <a:r>
              <a:rPr lang="sv-SE" sz="2000" dirty="0" smtClean="0">
                <a:latin typeface="Calibri" panose="020F0502020204030204" pitchFamily="34" charset="0"/>
              </a:rPr>
              <a:t> </a:t>
            </a:r>
            <a:r>
              <a:rPr lang="sv-SE" sz="2000" dirty="0" err="1" smtClean="0">
                <a:latin typeface="Calibri" panose="020F0502020204030204" pitchFamily="34" charset="0"/>
              </a:rPr>
              <a:t>can</a:t>
            </a:r>
            <a:r>
              <a:rPr lang="sv-SE" sz="2000" dirty="0" smtClean="0">
                <a:latin typeface="Calibri" panose="020F0502020204030204" pitchFamily="34" charset="0"/>
              </a:rPr>
              <a:t> </a:t>
            </a:r>
            <a:r>
              <a:rPr lang="sv-SE" sz="2000" dirty="0" err="1" smtClean="0">
                <a:latin typeface="Calibri" panose="020F0502020204030204" pitchFamily="34" charset="0"/>
              </a:rPr>
              <a:t>use</a:t>
            </a:r>
            <a:r>
              <a:rPr lang="sv-SE" sz="2000" dirty="0" smtClean="0">
                <a:latin typeface="Calibri" panose="020F0502020204030204" pitchFamily="34" charset="0"/>
              </a:rPr>
              <a:t> the short-</a:t>
            </a:r>
            <a:r>
              <a:rPr lang="sv-SE" sz="2000" dirty="0" err="1" smtClean="0">
                <a:latin typeface="Calibri" panose="020F0502020204030204" pitchFamily="34" charset="0"/>
              </a:rPr>
              <a:t>time</a:t>
            </a:r>
            <a:r>
              <a:rPr lang="sv-SE" sz="2000" dirty="0" smtClean="0">
                <a:latin typeface="Calibri" panose="020F0502020204030204" pitchFamily="34" charset="0"/>
              </a:rPr>
              <a:t> </a:t>
            </a:r>
            <a:r>
              <a:rPr lang="sv-SE" sz="2000" dirty="0" err="1" smtClean="0">
                <a:latin typeface="Calibri" panose="020F0502020204030204" pitchFamily="34" charset="0"/>
              </a:rPr>
              <a:t>Fourier</a:t>
            </a:r>
            <a:r>
              <a:rPr lang="sv-SE" sz="2000" dirty="0" smtClean="0">
                <a:latin typeface="Calibri" panose="020F0502020204030204" pitchFamily="34" charset="0"/>
              </a:rPr>
              <a:t> transform to </a:t>
            </a:r>
            <a:r>
              <a:rPr lang="sv-SE" sz="2000" dirty="0" err="1" smtClean="0">
                <a:latin typeface="Calibri" panose="020F0502020204030204" pitchFamily="34" charset="0"/>
              </a:rPr>
              <a:t>detect</a:t>
            </a:r>
            <a:r>
              <a:rPr lang="sv-SE" sz="2000" dirty="0" smtClean="0">
                <a:latin typeface="Calibri" panose="020F0502020204030204" pitchFamily="34" charset="0"/>
              </a:rPr>
              <a:t> </a:t>
            </a:r>
            <a:r>
              <a:rPr lang="sv-SE" sz="2000" dirty="0" err="1" smtClean="0">
                <a:latin typeface="Calibri" panose="020F0502020204030204" pitchFamily="34" charset="0"/>
              </a:rPr>
              <a:t>reflected</a:t>
            </a:r>
            <a:r>
              <a:rPr lang="sv-SE" sz="2000" dirty="0" smtClean="0">
                <a:latin typeface="Calibri" panose="020F0502020204030204" pitchFamily="34" charset="0"/>
              </a:rPr>
              <a:t> </a:t>
            </a:r>
            <a:r>
              <a:rPr lang="sv-SE" sz="2000" dirty="0" err="1" smtClean="0">
                <a:latin typeface="Calibri" panose="020F0502020204030204" pitchFamily="34" charset="0"/>
              </a:rPr>
              <a:t>components</a:t>
            </a:r>
            <a:r>
              <a:rPr lang="sv-SE" sz="2000" dirty="0" smtClean="0">
                <a:latin typeface="Calibri" panose="020F0502020204030204" pitchFamily="34" charset="0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000" b="0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b="0" dirty="0" smtClean="0">
                <a:latin typeface="Calibri" panose="020F0502020204030204" pitchFamily="34" charset="0"/>
              </a:rPr>
              <a:t>The central part is the </a:t>
            </a:r>
            <a:r>
              <a:rPr lang="sv-SE" sz="2000" b="0" dirty="0" err="1" smtClean="0">
                <a:latin typeface="Calibri" panose="020F0502020204030204" pitchFamily="34" charset="0"/>
              </a:rPr>
              <a:t>direct</a:t>
            </a:r>
            <a:r>
              <a:rPr lang="sv-SE" sz="2000" b="0" dirty="0" smtClean="0">
                <a:latin typeface="Calibri" panose="020F0502020204030204" pitchFamily="34" charset="0"/>
              </a:rPr>
              <a:t/>
            </a:r>
            <a:br>
              <a:rPr lang="sv-SE" sz="2000" b="0" dirty="0" smtClean="0">
                <a:latin typeface="Calibri" panose="020F0502020204030204" pitchFamily="34" charset="0"/>
              </a:rPr>
            </a:br>
            <a:r>
              <a:rPr lang="sv-SE" sz="2000" b="0" dirty="0" smtClean="0">
                <a:latin typeface="Calibri" panose="020F0502020204030204" pitchFamily="34" charset="0"/>
              </a:rPr>
              <a:t>signal.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000" b="0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b="0" dirty="0" smtClean="0">
                <a:latin typeface="Calibri" panose="020F0502020204030204" pitchFamily="34" charset="0"/>
              </a:rPr>
              <a:t>The </a:t>
            </a:r>
            <a:r>
              <a:rPr lang="sv-SE" sz="2000" b="0" dirty="0" err="1" smtClean="0">
                <a:latin typeface="Calibri" panose="020F0502020204030204" pitchFamily="34" charset="0"/>
              </a:rPr>
              <a:t>highlighted</a:t>
            </a:r>
            <a:r>
              <a:rPr lang="sv-SE" sz="2000" b="0" dirty="0" smtClean="0">
                <a:latin typeface="Calibri" panose="020F0502020204030204" pitchFamily="34" charset="0"/>
              </a:rPr>
              <a:t> area shows the</a:t>
            </a:r>
            <a:br>
              <a:rPr lang="sv-SE" sz="2000" b="0" dirty="0" smtClean="0">
                <a:latin typeface="Calibri" panose="020F0502020204030204" pitchFamily="34" charset="0"/>
              </a:rPr>
            </a:br>
            <a:r>
              <a:rPr lang="sv-SE" sz="2000" b="0" dirty="0" smtClean="0">
                <a:latin typeface="Calibri" panose="020F0502020204030204" pitchFamily="34" charset="0"/>
              </a:rPr>
              <a:t>Doppler </a:t>
            </a:r>
            <a:r>
              <a:rPr lang="sv-SE" sz="2000" b="0" dirty="0" err="1" smtClean="0">
                <a:latin typeface="Calibri" panose="020F0502020204030204" pitchFamily="34" charset="0"/>
              </a:rPr>
              <a:t>shift</a:t>
            </a:r>
            <a:r>
              <a:rPr lang="sv-SE" sz="2000" b="0" dirty="0" smtClean="0">
                <a:latin typeface="Calibri" panose="020F0502020204030204" pitchFamily="34" charset="0"/>
              </a:rPr>
              <a:t> </a:t>
            </a:r>
            <a:r>
              <a:rPr lang="sv-SE" sz="2000" b="0" dirty="0" err="1" smtClean="0">
                <a:latin typeface="Calibri" panose="020F0502020204030204" pitchFamily="34" charset="0"/>
              </a:rPr>
              <a:t>typical</a:t>
            </a:r>
            <a:r>
              <a:rPr lang="sv-SE" sz="2000" b="0" dirty="0" smtClean="0">
                <a:latin typeface="Calibri" panose="020F0502020204030204" pitchFamily="34" charset="0"/>
              </a:rPr>
              <a:t> to a </a:t>
            </a:r>
            <a:r>
              <a:rPr lang="sv-SE" sz="2000" b="0" dirty="0" err="1" smtClean="0">
                <a:latin typeface="Calibri" panose="020F0502020204030204" pitchFamily="34" charset="0"/>
              </a:rPr>
              <a:t>surface</a:t>
            </a:r>
            <a:r>
              <a:rPr lang="sv-SE" sz="2000" b="0" dirty="0" smtClean="0">
                <a:latin typeface="Calibri" panose="020F0502020204030204" pitchFamily="34" charset="0"/>
              </a:rPr>
              <a:t/>
            </a:r>
            <a:br>
              <a:rPr lang="sv-SE" sz="2000" b="0" dirty="0" smtClean="0">
                <a:latin typeface="Calibri" panose="020F0502020204030204" pitchFamily="34" charset="0"/>
              </a:rPr>
            </a:br>
            <a:r>
              <a:rPr lang="sv-SE" sz="2000" b="0" dirty="0" err="1" smtClean="0">
                <a:latin typeface="Calibri" panose="020F0502020204030204" pitchFamily="34" charset="0"/>
              </a:rPr>
              <a:t>reflection</a:t>
            </a:r>
            <a:r>
              <a:rPr lang="sv-SE" sz="2000" b="0" dirty="0" smtClean="0">
                <a:latin typeface="Calibri" panose="020F050202020403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000" b="0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 smtClean="0">
                <a:latin typeface="Calibri" panose="020F0502020204030204" pitchFamily="34" charset="0"/>
              </a:rPr>
              <a:t>I </a:t>
            </a:r>
            <a:r>
              <a:rPr lang="sv-SE" sz="2000" dirty="0" err="1" smtClean="0">
                <a:latin typeface="Calibri" panose="020F0502020204030204" pitchFamily="34" charset="0"/>
              </a:rPr>
              <a:t>use</a:t>
            </a:r>
            <a:r>
              <a:rPr lang="sv-SE" sz="2000" dirty="0" smtClean="0">
                <a:latin typeface="Calibri" panose="020F0502020204030204" pitchFamily="34" charset="0"/>
              </a:rPr>
              <a:t> a different approach!</a:t>
            </a:r>
            <a:endParaRPr lang="sv-SE" sz="2000" b="0" dirty="0" smtClean="0">
              <a:latin typeface="Calibri" panose="020F0502020204030204" pitchFamily="34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A53005D-0413-4585-BA20-AE41CA68D149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9090" y="2472158"/>
            <a:ext cx="3797710" cy="3056980"/>
          </a:xfrm>
          <a:prstGeom prst="rect">
            <a:avLst/>
          </a:prstGeom>
        </p:spPr>
      </p:pic>
      <p:sp>
        <p:nvSpPr>
          <p:cNvPr id="6" name="Parallelogram 5"/>
          <p:cNvSpPr/>
          <p:nvPr/>
        </p:nvSpPr>
        <p:spPr>
          <a:xfrm>
            <a:off x="5148064" y="2924944"/>
            <a:ext cx="1368152" cy="720080"/>
          </a:xfrm>
          <a:prstGeom prst="parallelogram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136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836712"/>
            <a:ext cx="6096000" cy="720080"/>
          </a:xfrm>
        </p:spPr>
        <p:txBody>
          <a:bodyPr/>
          <a:lstStyle/>
          <a:p>
            <a:pPr algn="l"/>
            <a:r>
              <a:rPr lang="sv-SE" sz="2800" b="1" dirty="0" smtClean="0">
                <a:latin typeface="Calibri" panose="020F0502020204030204" pitchFamily="34" charset="0"/>
              </a:rPr>
              <a:t>My </a:t>
            </a:r>
            <a:r>
              <a:rPr lang="sv-SE" sz="2800" b="1" dirty="0" err="1" smtClean="0">
                <a:latin typeface="Calibri" panose="020F0502020204030204" pitchFamily="34" charset="0"/>
              </a:rPr>
              <a:t>project</a:t>
            </a:r>
            <a:r>
              <a:rPr lang="sv-SE" sz="2800" b="1" dirty="0" smtClean="0">
                <a:latin typeface="Calibri" panose="020F0502020204030204" pitchFamily="34" charset="0"/>
              </a:rPr>
              <a:t/>
            </a:r>
            <a:br>
              <a:rPr lang="sv-SE" sz="2800" b="1" dirty="0" smtClean="0">
                <a:latin typeface="Calibri" panose="020F0502020204030204" pitchFamily="34" charset="0"/>
              </a:rPr>
            </a:br>
            <a:r>
              <a:rPr lang="sv-SE" sz="2800" b="1" i="1" dirty="0" smtClean="0">
                <a:latin typeface="Calibri" panose="020F0502020204030204" pitchFamily="34" charset="0"/>
              </a:rPr>
              <a:t>Surface </a:t>
            </a:r>
            <a:r>
              <a:rPr lang="sv-SE" sz="2800" b="1" i="1" dirty="0" err="1" smtClean="0">
                <a:latin typeface="Calibri" panose="020F0502020204030204" pitchFamily="34" charset="0"/>
              </a:rPr>
              <a:t>reflections</a:t>
            </a:r>
            <a:endParaRPr lang="sv-SE" sz="2800" b="1" i="1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827584" y="1700808"/>
            <a:ext cx="7776864" cy="4599680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b="0" dirty="0" err="1" smtClean="0">
                <a:latin typeface="Calibri" panose="020F0502020204030204" pitchFamily="34" charset="0"/>
              </a:rPr>
              <a:t>Phase</a:t>
            </a:r>
            <a:r>
              <a:rPr lang="sv-SE" sz="2000" b="0" dirty="0" smtClean="0">
                <a:latin typeface="Calibri" panose="020F0502020204030204" pitchFamily="34" charset="0"/>
              </a:rPr>
              <a:t> </a:t>
            </a:r>
            <a:r>
              <a:rPr lang="sv-SE" sz="2000" b="0" dirty="0" err="1" smtClean="0">
                <a:latin typeface="Calibri" panose="020F0502020204030204" pitchFamily="34" charset="0"/>
              </a:rPr>
              <a:t>matching</a:t>
            </a:r>
            <a:r>
              <a:rPr lang="sv-SE" sz="2000" b="0" dirty="0" smtClean="0">
                <a:latin typeface="Calibri" panose="020F0502020204030204" pitchFamily="34" charset="0"/>
              </a:rPr>
              <a:t> gives an </a:t>
            </a:r>
            <a:r>
              <a:rPr lang="sv-SE" sz="2000" b="0" dirty="0" err="1" smtClean="0">
                <a:latin typeface="Calibri" panose="020F0502020204030204" pitchFamily="34" charset="0"/>
              </a:rPr>
              <a:t>amplitude</a:t>
            </a:r>
            <a:r>
              <a:rPr lang="sv-SE" sz="2000" b="0" dirty="0" smtClean="0">
                <a:latin typeface="Calibri" panose="020F0502020204030204" pitchFamily="34" charset="0"/>
              </a:rPr>
              <a:t> for </a:t>
            </a:r>
            <a:r>
              <a:rPr lang="sv-SE" sz="2000" b="0" dirty="0" err="1" smtClean="0">
                <a:latin typeface="Calibri" panose="020F0502020204030204" pitchFamily="34" charset="0"/>
              </a:rPr>
              <a:t>each</a:t>
            </a:r>
            <a:r>
              <a:rPr lang="sv-SE" sz="2000" b="0" dirty="0" smtClean="0">
                <a:latin typeface="Calibri" panose="020F0502020204030204" pitchFamily="34" charset="0"/>
              </a:rPr>
              <a:t> </a:t>
            </a:r>
            <a:r>
              <a:rPr lang="sv-SE" sz="2000" b="0" dirty="0" err="1" smtClean="0">
                <a:latin typeface="Calibri" panose="020F0502020204030204" pitchFamily="34" charset="0"/>
              </a:rPr>
              <a:t>individual</a:t>
            </a:r>
            <a:r>
              <a:rPr lang="sv-SE" sz="2000" b="0" dirty="0" smtClean="0">
                <a:latin typeface="Calibri" panose="020F0502020204030204" pitchFamily="34" charset="0"/>
              </a:rPr>
              <a:t> </a:t>
            </a:r>
            <a:r>
              <a:rPr lang="sv-SE" sz="2000" b="0" dirty="0" err="1" smtClean="0">
                <a:latin typeface="Calibri" panose="020F0502020204030204" pitchFamily="34" charset="0"/>
              </a:rPr>
              <a:t>ray</a:t>
            </a:r>
            <a:r>
              <a:rPr lang="sv-SE" sz="2000" b="0" dirty="0" smtClean="0">
                <a:latin typeface="Calibri" panose="020F0502020204030204" pitchFamily="34" charset="0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 smtClean="0">
                <a:latin typeface="Calibri" panose="020F0502020204030204" pitchFamily="34" charset="0"/>
              </a:rPr>
              <a:t>The red box </a:t>
            </a:r>
            <a:r>
              <a:rPr lang="sv-SE" sz="2000" dirty="0" err="1" smtClean="0">
                <a:latin typeface="Calibri" panose="020F0502020204030204" pitchFamily="34" charset="0"/>
              </a:rPr>
              <a:t>highlights</a:t>
            </a:r>
            <a:r>
              <a:rPr lang="sv-SE" sz="2000" dirty="0" smtClean="0">
                <a:latin typeface="Calibri" panose="020F0502020204030204" pitchFamily="34" charset="0"/>
              </a:rPr>
              <a:t> </a:t>
            </a:r>
            <a:r>
              <a:rPr lang="sv-SE" sz="2000" dirty="0" smtClean="0">
                <a:latin typeface="Calibri" panose="020F0502020204030204" pitchFamily="34" charset="0"/>
              </a:rPr>
              <a:t>the </a:t>
            </a:r>
            <a:r>
              <a:rPr lang="sv-SE" sz="2000" i="1" dirty="0" err="1" smtClean="0">
                <a:latin typeface="Calibri" panose="020F0502020204030204" pitchFamily="34" charset="0"/>
              </a:rPr>
              <a:t>lowest</a:t>
            </a:r>
            <a:r>
              <a:rPr lang="sv-SE" sz="2000" i="1" dirty="0" smtClean="0">
                <a:latin typeface="Calibri" panose="020F0502020204030204" pitchFamily="34" charset="0"/>
              </a:rPr>
              <a:t/>
            </a:r>
            <a:br>
              <a:rPr lang="sv-SE" sz="2000" i="1" dirty="0" smtClean="0">
                <a:latin typeface="Calibri" panose="020F0502020204030204" pitchFamily="34" charset="0"/>
              </a:rPr>
            </a:br>
            <a:r>
              <a:rPr lang="sv-SE" sz="2000" i="1" dirty="0" err="1" smtClean="0">
                <a:latin typeface="Calibri" panose="020F0502020204030204" pitchFamily="34" charset="0"/>
              </a:rPr>
              <a:t>direct</a:t>
            </a:r>
            <a:r>
              <a:rPr lang="sv-SE" sz="2000" i="1" dirty="0" smtClean="0">
                <a:latin typeface="Calibri" panose="020F0502020204030204" pitchFamily="34" charset="0"/>
              </a:rPr>
              <a:t> </a:t>
            </a:r>
            <a:r>
              <a:rPr lang="sv-SE" sz="2000" i="1" dirty="0" err="1" smtClean="0">
                <a:latin typeface="Calibri" panose="020F0502020204030204" pitchFamily="34" charset="0"/>
              </a:rPr>
              <a:t>rays</a:t>
            </a:r>
            <a:r>
              <a:rPr lang="sv-SE" sz="2000" dirty="0" smtClean="0">
                <a:latin typeface="Calibri" panose="020F0502020204030204" pitchFamily="34" charset="0"/>
              </a:rPr>
              <a:t> in the </a:t>
            </a:r>
            <a:r>
              <a:rPr lang="sv-SE" sz="2000" dirty="0" err="1" smtClean="0">
                <a:latin typeface="Calibri" panose="020F0502020204030204" pitchFamily="34" charset="0"/>
              </a:rPr>
              <a:t>measurement</a:t>
            </a:r>
            <a:r>
              <a:rPr lang="sv-SE" sz="2000" dirty="0" smtClean="0">
                <a:latin typeface="Calibri" panose="020F050202020403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 smtClean="0">
                <a:latin typeface="Calibri" panose="020F0502020204030204" pitchFamily="34" charset="0"/>
              </a:rPr>
              <a:t>The green box </a:t>
            </a:r>
            <a:r>
              <a:rPr lang="sv-SE" sz="2000" dirty="0" err="1" smtClean="0">
                <a:latin typeface="Calibri" panose="020F0502020204030204" pitchFamily="34" charset="0"/>
              </a:rPr>
              <a:t>highlights</a:t>
            </a:r>
            <a:r>
              <a:rPr lang="sv-SE" sz="2000" dirty="0" smtClean="0">
                <a:latin typeface="Calibri" panose="020F0502020204030204" pitchFamily="34" charset="0"/>
              </a:rPr>
              <a:t> </a:t>
            </a:r>
            <a:r>
              <a:rPr lang="sv-SE" sz="2000" i="1" dirty="0" err="1" smtClean="0">
                <a:latin typeface="Calibri" panose="020F0502020204030204" pitchFamily="34" charset="0"/>
              </a:rPr>
              <a:t>reflected</a:t>
            </a:r>
            <a:r>
              <a:rPr lang="sv-SE" sz="2000" i="1" dirty="0" smtClean="0">
                <a:latin typeface="Calibri" panose="020F0502020204030204" pitchFamily="34" charset="0"/>
              </a:rPr>
              <a:t/>
            </a:r>
            <a:br>
              <a:rPr lang="sv-SE" sz="2000" i="1" dirty="0" smtClean="0">
                <a:latin typeface="Calibri" panose="020F0502020204030204" pitchFamily="34" charset="0"/>
              </a:rPr>
            </a:br>
            <a:r>
              <a:rPr lang="sv-SE" sz="2000" i="1" dirty="0" err="1" smtClean="0">
                <a:latin typeface="Calibri" panose="020F0502020204030204" pitchFamily="34" charset="0"/>
              </a:rPr>
              <a:t>rays</a:t>
            </a:r>
            <a:r>
              <a:rPr lang="sv-SE" sz="2000" dirty="0" smtClean="0">
                <a:latin typeface="Calibri" panose="020F050202020403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 err="1" smtClean="0">
                <a:latin typeface="Calibri" panose="020F0502020204030204" pitchFamily="34" charset="0"/>
              </a:rPr>
              <a:t>Direct</a:t>
            </a:r>
            <a:r>
              <a:rPr lang="sv-SE" sz="2000" dirty="0" smtClean="0">
                <a:latin typeface="Calibri" panose="020F0502020204030204" pitchFamily="34" charset="0"/>
              </a:rPr>
              <a:t> </a:t>
            </a:r>
            <a:r>
              <a:rPr lang="sv-SE" sz="2000" dirty="0" err="1" smtClean="0">
                <a:latin typeface="Calibri" panose="020F0502020204030204" pitchFamily="34" charset="0"/>
              </a:rPr>
              <a:t>rays</a:t>
            </a:r>
            <a:r>
              <a:rPr lang="sv-SE" sz="2000" dirty="0" smtClean="0">
                <a:latin typeface="Calibri" panose="020F0502020204030204" pitchFamily="34" charset="0"/>
              </a:rPr>
              <a:t> at </a:t>
            </a:r>
            <a:r>
              <a:rPr lang="sv-SE" sz="2000" dirty="0" err="1" smtClean="0">
                <a:latin typeface="Calibri" panose="020F0502020204030204" pitchFamily="34" charset="0"/>
              </a:rPr>
              <a:t>that</a:t>
            </a:r>
            <a:r>
              <a:rPr lang="sv-SE" sz="2000" dirty="0" smtClean="0">
                <a:latin typeface="Calibri" panose="020F0502020204030204" pitchFamily="34" charset="0"/>
              </a:rPr>
              <a:t> </a:t>
            </a:r>
            <a:r>
              <a:rPr lang="sv-SE" sz="2000" dirty="0" err="1" smtClean="0">
                <a:latin typeface="Calibri" panose="020F0502020204030204" pitchFamily="34" charset="0"/>
              </a:rPr>
              <a:t>impact</a:t>
            </a:r>
            <a:r>
              <a:rPr lang="sv-SE" sz="2000" dirty="0" smtClean="0">
                <a:latin typeface="Calibri" panose="020F0502020204030204" pitchFamily="34" charset="0"/>
              </a:rPr>
              <a:t> </a:t>
            </a:r>
            <a:r>
              <a:rPr lang="sv-SE" sz="2000" dirty="0" err="1" smtClean="0">
                <a:latin typeface="Calibri" panose="020F0502020204030204" pitchFamily="34" charset="0"/>
              </a:rPr>
              <a:t>height</a:t>
            </a:r>
            <a:r>
              <a:rPr lang="sv-SE" sz="2000" dirty="0" smtClean="0">
                <a:latin typeface="Calibri" panose="020F0502020204030204" pitchFamily="34" charset="0"/>
              </a:rPr>
              <a:t/>
            </a:r>
            <a:br>
              <a:rPr lang="sv-SE" sz="2000" dirty="0" smtClean="0">
                <a:latin typeface="Calibri" panose="020F0502020204030204" pitchFamily="34" charset="0"/>
              </a:rPr>
            </a:br>
            <a:r>
              <a:rPr lang="sv-SE" sz="2000" dirty="0" err="1" smtClean="0">
                <a:latin typeface="Calibri" panose="020F0502020204030204" pitchFamily="34" charset="0"/>
              </a:rPr>
              <a:t>would</a:t>
            </a:r>
            <a:r>
              <a:rPr lang="sv-SE" sz="2000" dirty="0" smtClean="0">
                <a:latin typeface="Calibri" panose="020F0502020204030204" pitchFamily="34" charset="0"/>
              </a:rPr>
              <a:t> </a:t>
            </a:r>
            <a:r>
              <a:rPr lang="sv-SE" sz="2000" dirty="0" err="1" smtClean="0">
                <a:latin typeface="Calibri" panose="020F0502020204030204" pitchFamily="34" charset="0"/>
              </a:rPr>
              <a:t>require</a:t>
            </a:r>
            <a:r>
              <a:rPr lang="sv-SE" sz="2000" dirty="0" smtClean="0">
                <a:latin typeface="Calibri" panose="020F0502020204030204" pitchFamily="34" charset="0"/>
              </a:rPr>
              <a:t> a </a:t>
            </a:r>
            <a:r>
              <a:rPr lang="sv-SE" sz="2000" dirty="0" err="1" smtClean="0">
                <a:latin typeface="Calibri" panose="020F0502020204030204" pitchFamily="34" charset="0"/>
              </a:rPr>
              <a:t>deeper</a:t>
            </a:r>
            <a:r>
              <a:rPr lang="sv-SE" sz="2000" dirty="0" smtClean="0">
                <a:latin typeface="Calibri" panose="020F0502020204030204" pitchFamily="34" charset="0"/>
              </a:rPr>
              <a:t> </a:t>
            </a:r>
            <a:br>
              <a:rPr lang="sv-SE" sz="2000" dirty="0" smtClean="0">
                <a:latin typeface="Calibri" panose="020F0502020204030204" pitchFamily="34" charset="0"/>
              </a:rPr>
            </a:br>
            <a:r>
              <a:rPr lang="sv-SE" sz="2000" dirty="0" err="1" smtClean="0">
                <a:latin typeface="Calibri" panose="020F0502020204030204" pitchFamily="34" charset="0"/>
              </a:rPr>
              <a:t>measurement</a:t>
            </a:r>
            <a:r>
              <a:rPr lang="sv-SE" sz="2000" dirty="0" smtClean="0">
                <a:latin typeface="Calibri" panose="020F0502020204030204" pitchFamily="34" charset="0"/>
              </a:rPr>
              <a:t>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 smtClean="0">
                <a:latin typeface="Calibri" panose="020F0502020204030204" pitchFamily="34" charset="0"/>
              </a:rPr>
              <a:t>In </a:t>
            </a:r>
            <a:r>
              <a:rPr lang="sv-SE" sz="2000" dirty="0" err="1" smtClean="0">
                <a:latin typeface="Calibri" panose="020F0502020204030204" pitchFamily="34" charset="0"/>
              </a:rPr>
              <a:t>deeper</a:t>
            </a:r>
            <a:r>
              <a:rPr lang="sv-SE" sz="2000" dirty="0" smtClean="0">
                <a:latin typeface="Calibri" panose="020F0502020204030204" pitchFamily="34" charset="0"/>
              </a:rPr>
              <a:t> </a:t>
            </a:r>
            <a:r>
              <a:rPr lang="sv-SE" sz="2000" dirty="0" err="1" smtClean="0">
                <a:latin typeface="Calibri" panose="020F0502020204030204" pitchFamily="34" charset="0"/>
              </a:rPr>
              <a:t>measurements</a:t>
            </a:r>
            <a:r>
              <a:rPr lang="sv-SE" sz="2000" dirty="0" smtClean="0">
                <a:latin typeface="Calibri" panose="020F0502020204030204" pitchFamily="34" charset="0"/>
              </a:rPr>
              <a:t>, the</a:t>
            </a:r>
            <a:br>
              <a:rPr lang="sv-SE" sz="2000" dirty="0" smtClean="0">
                <a:latin typeface="Calibri" panose="020F0502020204030204" pitchFamily="34" charset="0"/>
              </a:rPr>
            </a:br>
            <a:r>
              <a:rPr lang="sv-SE" sz="2000" dirty="0" err="1" smtClean="0">
                <a:latin typeface="Calibri" panose="020F0502020204030204" pitchFamily="34" charset="0"/>
              </a:rPr>
              <a:t>contribution</a:t>
            </a:r>
            <a:r>
              <a:rPr lang="sv-SE" sz="2000" dirty="0" smtClean="0">
                <a:latin typeface="Calibri" panose="020F0502020204030204" pitchFamily="34" charset="0"/>
              </a:rPr>
              <a:t> </a:t>
            </a:r>
            <a:r>
              <a:rPr lang="sv-SE" sz="2000" dirty="0" err="1" smtClean="0">
                <a:latin typeface="Calibri" panose="020F0502020204030204" pitchFamily="34" charset="0"/>
              </a:rPr>
              <a:t>of</a:t>
            </a:r>
            <a:r>
              <a:rPr lang="sv-SE" sz="2000" dirty="0" smtClean="0">
                <a:latin typeface="Calibri" panose="020F0502020204030204" pitchFamily="34" charset="0"/>
              </a:rPr>
              <a:t> </a:t>
            </a:r>
            <a:r>
              <a:rPr lang="sv-SE" sz="2000" dirty="0" err="1" smtClean="0">
                <a:latin typeface="Calibri" panose="020F0502020204030204" pitchFamily="34" charset="0"/>
              </a:rPr>
              <a:t>direct</a:t>
            </a:r>
            <a:r>
              <a:rPr lang="sv-SE" sz="2000" dirty="0" smtClean="0">
                <a:latin typeface="Calibri" panose="020F0502020204030204" pitchFamily="34" charset="0"/>
              </a:rPr>
              <a:t> </a:t>
            </a:r>
            <a:r>
              <a:rPr lang="sv-SE" sz="2000" dirty="0" err="1" smtClean="0">
                <a:latin typeface="Calibri" panose="020F0502020204030204" pitchFamily="34" charset="0"/>
              </a:rPr>
              <a:t>rays</a:t>
            </a:r>
            <a:r>
              <a:rPr lang="sv-SE" sz="2000" dirty="0" smtClean="0">
                <a:latin typeface="Calibri" panose="020F0502020204030204" pitchFamily="34" charset="0"/>
              </a:rPr>
              <a:t> </a:t>
            </a:r>
            <a:r>
              <a:rPr lang="sv-SE" sz="2000" dirty="0" err="1" smtClean="0">
                <a:latin typeface="Calibri" panose="020F0502020204030204" pitchFamily="34" charset="0"/>
              </a:rPr>
              <a:t>overlaps</a:t>
            </a:r>
            <a:r>
              <a:rPr lang="sv-SE" sz="2000" dirty="0" smtClean="0">
                <a:latin typeface="Calibri" panose="020F0502020204030204" pitchFamily="34" charset="0"/>
              </a:rPr>
              <a:t/>
            </a:r>
            <a:br>
              <a:rPr lang="sv-SE" sz="2000" dirty="0" smtClean="0">
                <a:latin typeface="Calibri" panose="020F0502020204030204" pitchFamily="34" charset="0"/>
              </a:rPr>
            </a:br>
            <a:r>
              <a:rPr lang="sv-SE" sz="2000" dirty="0" err="1" smtClean="0">
                <a:latin typeface="Calibri" panose="020F0502020204030204" pitchFamily="34" charset="0"/>
              </a:rPr>
              <a:t>with</a:t>
            </a:r>
            <a:r>
              <a:rPr lang="sv-SE" sz="2000" dirty="0" smtClean="0">
                <a:latin typeface="Calibri" panose="020F0502020204030204" pitchFamily="34" charset="0"/>
              </a:rPr>
              <a:t> the </a:t>
            </a:r>
            <a:r>
              <a:rPr lang="sv-SE" sz="2000" dirty="0" err="1" smtClean="0">
                <a:latin typeface="Calibri" panose="020F0502020204030204" pitchFamily="34" charset="0"/>
              </a:rPr>
              <a:t>reflected</a:t>
            </a:r>
            <a:r>
              <a:rPr lang="sv-SE" sz="2000" dirty="0" smtClean="0">
                <a:latin typeface="Calibri" panose="020F0502020204030204" pitchFamily="34" charset="0"/>
              </a:rPr>
              <a:t> </a:t>
            </a:r>
            <a:r>
              <a:rPr lang="sv-SE" sz="2000" dirty="0" err="1" smtClean="0">
                <a:latin typeface="Calibri" panose="020F0502020204030204" pitchFamily="34" charset="0"/>
              </a:rPr>
              <a:t>ones</a:t>
            </a:r>
            <a:r>
              <a:rPr lang="sv-SE" sz="2000" dirty="0" smtClean="0">
                <a:latin typeface="Calibri" panose="020F050202020403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 smtClean="0">
                <a:latin typeface="Calibri" panose="020F0502020204030204" pitchFamily="34" charset="0"/>
              </a:rPr>
              <a:t>My </a:t>
            </a:r>
            <a:r>
              <a:rPr lang="sv-SE" sz="2000" dirty="0" err="1" smtClean="0">
                <a:latin typeface="Calibri" panose="020F0502020204030204" pitchFamily="34" charset="0"/>
              </a:rPr>
              <a:t>current</a:t>
            </a:r>
            <a:r>
              <a:rPr lang="sv-SE" sz="2000" dirty="0" smtClean="0">
                <a:latin typeface="Calibri" panose="020F0502020204030204" pitchFamily="34" charset="0"/>
              </a:rPr>
              <a:t> paper is </a:t>
            </a:r>
            <a:r>
              <a:rPr lang="sv-SE" sz="2000" dirty="0" err="1" smtClean="0">
                <a:latin typeface="Calibri" panose="020F0502020204030204" pitchFamily="34" charset="0"/>
              </a:rPr>
              <a:t>about</a:t>
            </a:r>
            <a:r>
              <a:rPr lang="sv-SE" sz="2000" dirty="0" smtClean="0">
                <a:latin typeface="Calibri" panose="020F0502020204030204" pitchFamily="34" charset="0"/>
              </a:rPr>
              <a:t> </a:t>
            </a:r>
            <a:r>
              <a:rPr lang="sv-SE" sz="2000" dirty="0" err="1" smtClean="0">
                <a:latin typeface="Calibri" panose="020F0502020204030204" pitchFamily="34" charset="0"/>
              </a:rPr>
              <a:t>finding</a:t>
            </a:r>
            <a:r>
              <a:rPr lang="sv-SE" sz="2000" dirty="0" smtClean="0">
                <a:latin typeface="Calibri" panose="020F0502020204030204" pitchFamily="34" charset="0"/>
              </a:rPr>
              <a:t> </a:t>
            </a:r>
            <a:r>
              <a:rPr lang="sv-SE" sz="2000" dirty="0" err="1" smtClean="0">
                <a:latin typeface="Calibri" panose="020F0502020204030204" pitchFamily="34" charset="0"/>
              </a:rPr>
              <a:t>such</a:t>
            </a:r>
            <a:r>
              <a:rPr lang="sv-SE" sz="2000" dirty="0" smtClean="0">
                <a:latin typeface="Calibri" panose="020F0502020204030204" pitchFamily="34" charset="0"/>
              </a:rPr>
              <a:t> ”</a:t>
            </a:r>
            <a:r>
              <a:rPr lang="sv-SE" sz="2000" dirty="0" err="1" smtClean="0">
                <a:latin typeface="Calibri" panose="020F0502020204030204" pitchFamily="34" charset="0"/>
              </a:rPr>
              <a:t>reflection</a:t>
            </a:r>
            <a:r>
              <a:rPr lang="sv-SE" sz="2000" dirty="0" smtClean="0">
                <a:latin typeface="Calibri" panose="020F0502020204030204" pitchFamily="34" charset="0"/>
              </a:rPr>
              <a:t> </a:t>
            </a:r>
            <a:r>
              <a:rPr lang="sv-SE" sz="2000" dirty="0" err="1" smtClean="0">
                <a:latin typeface="Calibri" panose="020F0502020204030204" pitchFamily="34" charset="0"/>
              </a:rPr>
              <a:t>spikes</a:t>
            </a:r>
            <a:r>
              <a:rPr lang="sv-SE" sz="2000" dirty="0" smtClean="0">
                <a:latin typeface="Calibri" panose="020F0502020204030204" pitchFamily="34" charset="0"/>
              </a:rPr>
              <a:t>” in </a:t>
            </a:r>
            <a:r>
              <a:rPr lang="sv-SE" sz="2000" dirty="0" err="1" smtClean="0">
                <a:latin typeface="Calibri" panose="020F0502020204030204" pitchFamily="34" charset="0"/>
              </a:rPr>
              <a:t>deep</a:t>
            </a:r>
            <a:r>
              <a:rPr lang="sv-SE" sz="2000" dirty="0" smtClean="0">
                <a:latin typeface="Calibri" panose="020F0502020204030204" pitchFamily="34" charset="0"/>
              </a:rPr>
              <a:t> </a:t>
            </a:r>
            <a:r>
              <a:rPr lang="sv-SE" sz="2000" dirty="0" err="1" smtClean="0">
                <a:latin typeface="Calibri" panose="020F0502020204030204" pitchFamily="34" charset="0"/>
              </a:rPr>
              <a:t>measurements</a:t>
            </a:r>
            <a:r>
              <a:rPr lang="sv-SE" sz="2000" dirty="0" smtClean="0">
                <a:latin typeface="Calibri" panose="020F0502020204030204" pitchFamily="34" charset="0"/>
              </a:rPr>
              <a:t> to </a:t>
            </a:r>
            <a:r>
              <a:rPr lang="sv-SE" sz="2000" dirty="0" err="1" smtClean="0">
                <a:latin typeface="Calibri" panose="020F0502020204030204" pitchFamily="34" charset="0"/>
              </a:rPr>
              <a:t>detect</a:t>
            </a:r>
            <a:r>
              <a:rPr lang="sv-SE" sz="2000" dirty="0" smtClean="0">
                <a:latin typeface="Calibri" panose="020F0502020204030204" pitchFamily="34" charset="0"/>
              </a:rPr>
              <a:t> </a:t>
            </a:r>
            <a:r>
              <a:rPr lang="sv-SE" sz="2000" dirty="0" err="1" smtClean="0">
                <a:latin typeface="Calibri" panose="020F0502020204030204" pitchFamily="34" charset="0"/>
              </a:rPr>
              <a:t>reflected</a:t>
            </a:r>
            <a:r>
              <a:rPr lang="sv-SE" sz="2000" smtClean="0">
                <a:latin typeface="Calibri" panose="020F0502020204030204" pitchFamily="34" charset="0"/>
              </a:rPr>
              <a:t> signals.</a:t>
            </a:r>
            <a:endParaRPr lang="sv-SE" sz="2000" dirty="0" smtClean="0">
              <a:latin typeface="Calibri" panose="020F0502020204030204" pitchFamily="34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A53005D-0413-4585-BA20-AE41CA68D149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0376" y="2132856"/>
            <a:ext cx="3816424" cy="286231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364088" y="3645024"/>
            <a:ext cx="3096344" cy="216024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ectangle 8"/>
          <p:cNvSpPr/>
          <p:nvPr/>
        </p:nvSpPr>
        <p:spPr>
          <a:xfrm>
            <a:off x="5364088" y="4088330"/>
            <a:ext cx="1080120" cy="144016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641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1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A53005D-0413-4585-BA20-AE41CA68D149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935479" y="2025341"/>
            <a:ext cx="52674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200" b="1" dirty="0" err="1" smtClean="0">
                <a:latin typeface="Calibri" panose="020F0502020204030204" pitchFamily="34" charset="0"/>
              </a:rPr>
              <a:t>Thank</a:t>
            </a:r>
            <a:r>
              <a:rPr lang="sv-SE" sz="3200" b="1" dirty="0" smtClean="0">
                <a:latin typeface="Calibri" panose="020F0502020204030204" pitchFamily="34" charset="0"/>
              </a:rPr>
              <a:t> </a:t>
            </a:r>
            <a:r>
              <a:rPr lang="sv-SE" sz="3200" b="1" dirty="0" err="1" smtClean="0">
                <a:latin typeface="Calibri" panose="020F0502020204030204" pitchFamily="34" charset="0"/>
              </a:rPr>
              <a:t>you</a:t>
            </a:r>
            <a:r>
              <a:rPr lang="sv-SE" sz="3200" b="1" dirty="0" smtClean="0">
                <a:latin typeface="Calibri" panose="020F0502020204030204" pitchFamily="34" charset="0"/>
              </a:rPr>
              <a:t> for </a:t>
            </a:r>
            <a:r>
              <a:rPr lang="sv-SE" sz="3200" b="1" dirty="0" err="1" smtClean="0">
                <a:latin typeface="Calibri" panose="020F0502020204030204" pitchFamily="34" charset="0"/>
              </a:rPr>
              <a:t>your</a:t>
            </a:r>
            <a:r>
              <a:rPr lang="sv-SE" sz="3200" b="1" dirty="0" smtClean="0">
                <a:latin typeface="Calibri" panose="020F0502020204030204" pitchFamily="34" charset="0"/>
              </a:rPr>
              <a:t> attention!</a:t>
            </a:r>
            <a:endParaRPr lang="en-US" sz="32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28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836712"/>
            <a:ext cx="6096000" cy="720080"/>
          </a:xfrm>
        </p:spPr>
        <p:txBody>
          <a:bodyPr/>
          <a:lstStyle/>
          <a:p>
            <a:pPr algn="l"/>
            <a:r>
              <a:rPr lang="sv-SE" sz="2800" b="1" dirty="0" err="1" smtClean="0">
                <a:latin typeface="Calibri" panose="020F0502020204030204" pitchFamily="34" charset="0"/>
              </a:rPr>
              <a:t>Outline</a:t>
            </a:r>
            <a:endParaRPr lang="sv-SE" sz="2800" b="1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827584" y="1772816"/>
            <a:ext cx="7776864" cy="4392488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000" dirty="0" smtClean="0">
                <a:latin typeface="Calibri" panose="020F0502020204030204" pitchFamily="34" charset="0"/>
              </a:rPr>
              <a:t>GNSS radio </a:t>
            </a:r>
            <a:r>
              <a:rPr lang="sv-SE" sz="2000" dirty="0" err="1" smtClean="0">
                <a:latin typeface="Calibri" panose="020F0502020204030204" pitchFamily="34" charset="0"/>
              </a:rPr>
              <a:t>occultation</a:t>
            </a:r>
            <a:endParaRPr lang="sv-SE" sz="2000" dirty="0" smtClean="0">
              <a:latin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000" b="0" dirty="0" err="1" smtClean="0">
                <a:latin typeface="Calibri" panose="020F0502020204030204" pitchFamily="34" charset="0"/>
              </a:rPr>
              <a:t>Concepts</a:t>
            </a:r>
            <a:endParaRPr lang="sv-SE" sz="2000" b="0" dirty="0" smtClean="0">
              <a:latin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000" b="0" dirty="0" smtClean="0">
                <a:latin typeface="Calibri" panose="020F0502020204030204" pitchFamily="34" charset="0"/>
              </a:rPr>
              <a:t>Features and </a:t>
            </a:r>
            <a:r>
              <a:rPr lang="sv-SE" sz="2000" b="0" dirty="0" err="1" smtClean="0">
                <a:latin typeface="Calibri" panose="020F0502020204030204" pitchFamily="34" charset="0"/>
              </a:rPr>
              <a:t>applications</a:t>
            </a:r>
            <a:endParaRPr lang="sv-SE" sz="2000" b="0" dirty="0" smtClean="0">
              <a:latin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000" b="0" dirty="0" err="1" smtClean="0">
                <a:latin typeface="Calibri" panose="020F0502020204030204" pitchFamily="34" charset="0"/>
              </a:rPr>
              <a:t>Geometry</a:t>
            </a:r>
            <a:endParaRPr lang="sv-SE" sz="2000" b="0" dirty="0" smtClean="0">
              <a:latin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000" b="0" dirty="0" smtClean="0">
                <a:latin typeface="Calibri" panose="020F0502020204030204" pitchFamily="34" charset="0"/>
              </a:rPr>
              <a:t>Abel transform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000" b="0" dirty="0" smtClean="0">
                <a:latin typeface="Calibri" panose="020F0502020204030204" pitchFamily="34" charset="0"/>
              </a:rPr>
              <a:t>The </a:t>
            </a:r>
            <a:r>
              <a:rPr lang="sv-SE" sz="2000" b="0" dirty="0" err="1" smtClean="0">
                <a:latin typeface="Calibri" panose="020F0502020204030204" pitchFamily="34" charset="0"/>
              </a:rPr>
              <a:t>phase</a:t>
            </a:r>
            <a:r>
              <a:rPr lang="sv-SE" sz="2000" b="0" dirty="0" smtClean="0">
                <a:latin typeface="Calibri" panose="020F0502020204030204" pitchFamily="34" charset="0"/>
              </a:rPr>
              <a:t> </a:t>
            </a:r>
            <a:r>
              <a:rPr lang="sv-SE" sz="2000" b="0" dirty="0" err="1" smtClean="0">
                <a:latin typeface="Calibri" panose="020F0502020204030204" pitchFamily="34" charset="0"/>
              </a:rPr>
              <a:t>matching</a:t>
            </a:r>
            <a:r>
              <a:rPr lang="sv-SE" sz="2000" b="0" dirty="0" smtClean="0">
                <a:latin typeface="Calibri" panose="020F0502020204030204" pitchFamily="34" charset="0"/>
              </a:rPr>
              <a:t> operator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000" b="0" dirty="0" err="1" smtClean="0">
                <a:latin typeface="Calibri" panose="020F0502020204030204" pitchFamily="34" charset="0"/>
              </a:rPr>
              <a:t>Overview</a:t>
            </a:r>
            <a:endParaRPr lang="sv-SE" sz="2000" b="0" dirty="0" smtClean="0">
              <a:latin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000" b="0" dirty="0" smtClean="0">
                <a:latin typeface="Calibri" panose="020F0502020204030204" pitchFamily="34" charset="0"/>
              </a:rPr>
              <a:t>Limitations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000" dirty="0" smtClean="0">
                <a:latin typeface="Calibri" panose="020F0502020204030204" pitchFamily="34" charset="0"/>
              </a:rPr>
              <a:t>My </a:t>
            </a:r>
            <a:r>
              <a:rPr lang="sv-SE" sz="2000" dirty="0" err="1" smtClean="0">
                <a:latin typeface="Calibri" panose="020F0502020204030204" pitchFamily="34" charset="0"/>
              </a:rPr>
              <a:t>project</a:t>
            </a:r>
            <a:endParaRPr lang="sv-SE" sz="2000" dirty="0" smtClean="0">
              <a:latin typeface="Calibri" panose="020F0502020204030204" pitchFamily="34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A53005D-0413-4585-BA20-AE41CA68D14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86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lh5.googleusercontent.com/ZuzF-rll6Ht1ygL0AN2TjrFE3uezua0rKHyVryIa5Chqmj6GcuNU5m92uciiC736RXmlDJBZbO_rarBNZk64AY1iI-cfz_xshquHmZcbWawi8iSDYTLQ2QlSryrEUjEHhWXNDIewT6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741194"/>
            <a:ext cx="4000232" cy="3000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836712"/>
            <a:ext cx="6096000" cy="720080"/>
          </a:xfrm>
        </p:spPr>
        <p:txBody>
          <a:bodyPr/>
          <a:lstStyle/>
          <a:p>
            <a:pPr algn="l"/>
            <a:r>
              <a:rPr lang="sv-SE" sz="2800" b="1" dirty="0" smtClean="0">
                <a:latin typeface="Calibri" panose="020F0502020204030204" pitchFamily="34" charset="0"/>
              </a:rPr>
              <a:t>GNSS Radio </a:t>
            </a:r>
            <a:r>
              <a:rPr lang="sv-SE" sz="2800" b="1" dirty="0" err="1" smtClean="0">
                <a:latin typeface="Calibri" panose="020F0502020204030204" pitchFamily="34" charset="0"/>
              </a:rPr>
              <a:t>Occultation</a:t>
            </a:r>
            <a:r>
              <a:rPr lang="sv-SE" sz="2800" b="1" dirty="0" smtClean="0">
                <a:latin typeface="Calibri" panose="020F0502020204030204" pitchFamily="34" charset="0"/>
              </a:rPr>
              <a:t>:</a:t>
            </a:r>
            <a:br>
              <a:rPr lang="sv-SE" sz="2800" b="1" dirty="0" smtClean="0">
                <a:latin typeface="Calibri" panose="020F0502020204030204" pitchFamily="34" charset="0"/>
              </a:rPr>
            </a:br>
            <a:r>
              <a:rPr lang="sv-SE" sz="2800" b="1" i="1" dirty="0" err="1" smtClean="0">
                <a:latin typeface="Calibri" panose="020F0502020204030204" pitchFamily="34" charset="0"/>
              </a:rPr>
              <a:t>Concept</a:t>
            </a:r>
            <a:endParaRPr lang="sv-SE" sz="2800" b="1" i="1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827584" y="1908000"/>
            <a:ext cx="7776864" cy="4392488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000" dirty="0" err="1" smtClean="0">
                <a:latin typeface="Calibri" panose="020F0502020204030204" pitchFamily="34" charset="0"/>
              </a:rPr>
              <a:t>Origin</a:t>
            </a:r>
            <a:r>
              <a:rPr lang="sv-SE" sz="2000" dirty="0" smtClean="0">
                <a:latin typeface="Calibri" panose="020F0502020204030204" pitchFamily="34" charset="0"/>
              </a:rPr>
              <a:t>: Scanning planets’ </a:t>
            </a:r>
            <a:r>
              <a:rPr lang="sv-SE" sz="2000" dirty="0" err="1" smtClean="0">
                <a:latin typeface="Calibri" panose="020F0502020204030204" pitchFamily="34" charset="0"/>
              </a:rPr>
              <a:t>atmospheres</a:t>
            </a:r>
            <a:endParaRPr lang="sv-SE" sz="2000" dirty="0" smtClean="0"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v-SE" sz="2000" b="0" dirty="0" err="1" smtClean="0">
                <a:latin typeface="Calibri" panose="020F0502020204030204" pitchFamily="34" charset="0"/>
              </a:rPr>
              <a:t>Sensing</a:t>
            </a:r>
            <a:r>
              <a:rPr lang="sv-SE" sz="2000" b="0" dirty="0" smtClean="0">
                <a:latin typeface="Calibri" panose="020F0502020204030204" pitchFamily="34" charset="0"/>
              </a:rPr>
              <a:t> the Earth…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000" b="0" dirty="0" smtClean="0">
                <a:latin typeface="Calibri" panose="020F0502020204030204" pitchFamily="34" charset="0"/>
              </a:rPr>
              <a:t>80’s: GPS and GLONASS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000" b="0" dirty="0" smtClean="0">
                <a:latin typeface="Calibri" panose="020F0502020204030204" pitchFamily="34" charset="0"/>
              </a:rPr>
              <a:t>Source: GNSS </a:t>
            </a:r>
            <a:r>
              <a:rPr lang="sv-SE" sz="2000" b="0" dirty="0" err="1" smtClean="0">
                <a:latin typeface="Calibri" panose="020F0502020204030204" pitchFamily="34" charset="0"/>
              </a:rPr>
              <a:t>satellite</a:t>
            </a:r>
            <a:endParaRPr lang="sv-SE" sz="2000" b="0" dirty="0" smtClean="0">
              <a:latin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000" b="0" dirty="0" err="1" smtClean="0">
                <a:latin typeface="Calibri" panose="020F0502020204030204" pitchFamily="34" charset="0"/>
              </a:rPr>
              <a:t>Bending</a:t>
            </a:r>
            <a:r>
              <a:rPr lang="sv-SE" sz="2000" b="0" dirty="0" smtClean="0">
                <a:latin typeface="Calibri" panose="020F0502020204030204" pitchFamily="34" charset="0"/>
              </a:rPr>
              <a:t>: signal </a:t>
            </a:r>
            <a:r>
              <a:rPr lang="sv-SE" sz="2000" b="0" dirty="0" err="1" smtClean="0">
                <a:latin typeface="Calibri" panose="020F0502020204030204" pitchFamily="34" charset="0"/>
              </a:rPr>
              <a:t>refracts</a:t>
            </a:r>
            <a:r>
              <a:rPr lang="sv-SE" sz="2000" b="0" dirty="0" smtClean="0">
                <a:latin typeface="Calibri" panose="020F0502020204030204" pitchFamily="34" charset="0"/>
              </a:rPr>
              <a:t> in the </a:t>
            </a:r>
            <a:r>
              <a:rPr lang="sv-SE" sz="2000" b="0" dirty="0" err="1" smtClean="0">
                <a:latin typeface="Calibri" panose="020F0502020204030204" pitchFamily="34" charset="0"/>
              </a:rPr>
              <a:t>atmosphere</a:t>
            </a:r>
            <a:endParaRPr lang="sv-SE" sz="2000" b="0" dirty="0" smtClean="0">
              <a:latin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000" b="0" dirty="0" err="1" smtClean="0">
                <a:latin typeface="Calibri" panose="020F0502020204030204" pitchFamily="34" charset="0"/>
              </a:rPr>
              <a:t>Receiving</a:t>
            </a:r>
            <a:r>
              <a:rPr lang="sv-SE" sz="2000" b="0" dirty="0" smtClean="0">
                <a:latin typeface="Calibri" panose="020F0502020204030204" pitchFamily="34" charset="0"/>
              </a:rPr>
              <a:t>: LEO </a:t>
            </a:r>
            <a:r>
              <a:rPr lang="sv-SE" sz="2000" b="0" dirty="0" err="1" smtClean="0">
                <a:latin typeface="Calibri" panose="020F0502020204030204" pitchFamily="34" charset="0"/>
              </a:rPr>
              <a:t>satellite</a:t>
            </a:r>
            <a:endParaRPr lang="sv-SE" sz="2000" b="0" dirty="0" smtClean="0"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v-SE" sz="2000" dirty="0" err="1" smtClean="0">
                <a:latin typeface="Calibri" panose="020F0502020204030204" pitchFamily="34" charset="0"/>
              </a:rPr>
              <a:t>Occultation</a:t>
            </a:r>
            <a:r>
              <a:rPr lang="sv-SE" sz="2000" dirty="0" smtClean="0">
                <a:latin typeface="Calibri" panose="020F0502020204030204" pitchFamily="34" charset="0"/>
              </a:rPr>
              <a:t> event:</a:t>
            </a:r>
            <a:endParaRPr lang="sv-SE" sz="2000" b="0" dirty="0" smtClean="0">
              <a:latin typeface="Calibri" panose="020F0502020204030204" pitchFamily="34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A53005D-0413-4585-BA20-AE41CA68D149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4595" y="3960386"/>
            <a:ext cx="1245837" cy="256495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19872" y="6309320"/>
            <a:ext cx="84510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700" dirty="0" smtClean="0">
                <a:latin typeface="Calibri" panose="020F0502020204030204" pitchFamily="34" charset="0"/>
              </a:rPr>
              <a:t>Source: </a:t>
            </a:r>
            <a:r>
              <a:rPr lang="sv-SE" sz="700" dirty="0" err="1" smtClean="0">
                <a:latin typeface="Calibri" panose="020F0502020204030204" pitchFamily="34" charset="0"/>
              </a:rPr>
              <a:t>Wikipedia</a:t>
            </a:r>
            <a:endParaRPr lang="en-US" sz="7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72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A53005D-0413-4585-BA20-AE41CA68D14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1547664" y="836712"/>
            <a:ext cx="609600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Gill Sans"/>
                <a:ea typeface="Gill Sans"/>
                <a:cs typeface="Gill Sans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/>
                <a:ea typeface="Gill Sans"/>
                <a:cs typeface="Gill Sans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/>
                <a:ea typeface="Gill Sans"/>
                <a:cs typeface="Gill Sans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/>
                <a:ea typeface="Gill Sans"/>
                <a:cs typeface="Gill Sans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/>
                <a:ea typeface="Gill Sans"/>
                <a:cs typeface="Gill Sans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/>
                <a:ea typeface="Gill Sans"/>
                <a:cs typeface="Gill Sans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/>
                <a:ea typeface="Gill Sans"/>
                <a:cs typeface="Gill Sans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/>
                <a:ea typeface="Gill Sans"/>
                <a:cs typeface="Gill Sans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/>
                <a:ea typeface="Gill Sans"/>
                <a:cs typeface="Gill Sans"/>
              </a:defRPr>
            </a:lvl9pPr>
          </a:lstStyle>
          <a:p>
            <a:pPr algn="l"/>
            <a:r>
              <a:rPr lang="sv-SE" sz="2800" b="1" smtClean="0">
                <a:latin typeface="Calibri" panose="020F0502020204030204" pitchFamily="34" charset="0"/>
              </a:rPr>
              <a:t>GNSS Radio Occultation:</a:t>
            </a:r>
            <a:br>
              <a:rPr lang="sv-SE" sz="2800" b="1" smtClean="0">
                <a:latin typeface="Calibri" panose="020F0502020204030204" pitchFamily="34" charset="0"/>
              </a:rPr>
            </a:br>
            <a:r>
              <a:rPr lang="sv-SE" sz="2800" b="1" i="1" smtClean="0">
                <a:latin typeface="Calibri" panose="020F0502020204030204" pitchFamily="34" charset="0"/>
              </a:rPr>
              <a:t>Features and Applications</a:t>
            </a:r>
            <a:endParaRPr lang="sv-SE" sz="2800" b="1" i="1" dirty="0">
              <a:latin typeface="Calibri" panose="020F050202020403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11560" y="3648018"/>
            <a:ext cx="1353962" cy="540286"/>
          </a:xfrm>
          <a:prstGeom prst="roundRect">
            <a:avLst/>
          </a:prstGeom>
          <a:solidFill>
            <a:srgbClr val="4D63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 dirty="0" smtClean="0">
                <a:latin typeface="Calibri" panose="020F0502020204030204" pitchFamily="34" charset="0"/>
              </a:rPr>
              <a:t>Doppler </a:t>
            </a:r>
            <a:r>
              <a:rPr lang="sv-SE" sz="1400" b="1" dirty="0" err="1" smtClean="0">
                <a:latin typeface="Calibri" panose="020F0502020204030204" pitchFamily="34" charset="0"/>
              </a:rPr>
              <a:t>shift</a:t>
            </a:r>
            <a:endParaRPr lang="en-US" sz="1400" b="1" dirty="0">
              <a:latin typeface="Calibri" panose="020F0502020204030204" pitchFamily="34" charset="0"/>
            </a:endParaRPr>
          </a:p>
        </p:txBody>
      </p:sp>
      <p:sp>
        <p:nvSpPr>
          <p:cNvPr id="7" name="Down Arrow 6"/>
          <p:cNvSpPr/>
          <p:nvPr/>
        </p:nvSpPr>
        <p:spPr>
          <a:xfrm rot="16200000">
            <a:off x="2166444" y="3754752"/>
            <a:ext cx="135072" cy="326818"/>
          </a:xfrm>
          <a:prstGeom prst="downArrow">
            <a:avLst/>
          </a:prstGeom>
          <a:ln>
            <a:solidFill>
              <a:srgbClr val="4D636D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2508865" y="3648396"/>
            <a:ext cx="1353962" cy="540286"/>
          </a:xfrm>
          <a:prstGeom prst="roundRect">
            <a:avLst/>
          </a:prstGeom>
          <a:solidFill>
            <a:srgbClr val="4D63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 dirty="0" err="1">
                <a:latin typeface="Calibri" panose="020F0502020204030204" pitchFamily="34" charset="0"/>
              </a:rPr>
              <a:t>Bending</a:t>
            </a:r>
            <a:r>
              <a:rPr lang="sv-SE" sz="1400" b="1" dirty="0">
                <a:latin typeface="Calibri" panose="020F0502020204030204" pitchFamily="34" charset="0"/>
              </a:rPr>
              <a:t> </a:t>
            </a:r>
            <a:r>
              <a:rPr lang="sv-SE" sz="1400" b="1" dirty="0" err="1">
                <a:latin typeface="Calibri" panose="020F0502020204030204" pitchFamily="34" charset="0"/>
              </a:rPr>
              <a:t>Angle</a:t>
            </a:r>
            <a:endParaRPr lang="en-US" sz="1400" b="1" dirty="0">
              <a:latin typeface="Calibri" panose="020F0502020204030204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406170" y="3648396"/>
            <a:ext cx="1353962" cy="540286"/>
          </a:xfrm>
          <a:prstGeom prst="roundRect">
            <a:avLst/>
          </a:prstGeom>
          <a:solidFill>
            <a:srgbClr val="4D63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 dirty="0" err="1">
                <a:latin typeface="Calibri" panose="020F0502020204030204" pitchFamily="34" charset="0"/>
              </a:rPr>
              <a:t>Refractivity</a:t>
            </a:r>
            <a:endParaRPr lang="en-US" b="1" dirty="0">
              <a:latin typeface="Calibri" panose="020F0502020204030204" pitchFamily="34" charset="0"/>
            </a:endParaRPr>
          </a:p>
        </p:txBody>
      </p:sp>
      <p:sp>
        <p:nvSpPr>
          <p:cNvPr id="16" name="Down Arrow 15"/>
          <p:cNvSpPr/>
          <p:nvPr/>
        </p:nvSpPr>
        <p:spPr>
          <a:xfrm rot="16200000">
            <a:off x="4045651" y="3755117"/>
            <a:ext cx="135072" cy="326818"/>
          </a:xfrm>
          <a:prstGeom prst="downArrow">
            <a:avLst/>
          </a:prstGeom>
          <a:ln>
            <a:solidFill>
              <a:srgbClr val="4D636D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6782434" y="2060848"/>
            <a:ext cx="1353962" cy="540286"/>
          </a:xfrm>
          <a:prstGeom prst="roundRect">
            <a:avLst/>
          </a:prstGeom>
          <a:solidFill>
            <a:srgbClr val="4D63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 dirty="0" err="1" smtClean="0">
                <a:latin typeface="Calibri" panose="020F0502020204030204" pitchFamily="34" charset="0"/>
              </a:rPr>
              <a:t>Pressure</a:t>
            </a:r>
            <a:endParaRPr lang="en-US" b="1" dirty="0">
              <a:latin typeface="Calibri" panose="020F0502020204030204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6782434" y="3142768"/>
            <a:ext cx="1353962" cy="540286"/>
          </a:xfrm>
          <a:prstGeom prst="roundRect">
            <a:avLst/>
          </a:prstGeom>
          <a:solidFill>
            <a:srgbClr val="4D63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 dirty="0" err="1" smtClean="0">
                <a:latin typeface="Calibri" panose="020F0502020204030204" pitchFamily="34" charset="0"/>
              </a:rPr>
              <a:t>Temperature</a:t>
            </a:r>
            <a:endParaRPr lang="en-US" b="1" dirty="0">
              <a:latin typeface="Calibri" panose="020F0502020204030204" pitchFamily="34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782434" y="4222768"/>
            <a:ext cx="1353962" cy="540286"/>
          </a:xfrm>
          <a:prstGeom prst="roundRect">
            <a:avLst/>
          </a:prstGeom>
          <a:solidFill>
            <a:srgbClr val="4D63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 dirty="0" err="1" smtClean="0">
                <a:latin typeface="Calibri" panose="020F0502020204030204" pitchFamily="34" charset="0"/>
              </a:rPr>
              <a:t>Humidity</a:t>
            </a:r>
            <a:endParaRPr lang="en-US" b="1" dirty="0">
              <a:latin typeface="Calibri" panose="020F0502020204030204" pitchFamily="34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6782434" y="5302768"/>
            <a:ext cx="1353962" cy="540286"/>
          </a:xfrm>
          <a:prstGeom prst="roundRect">
            <a:avLst/>
          </a:prstGeom>
          <a:solidFill>
            <a:srgbClr val="4D63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 dirty="0" err="1" smtClean="0">
                <a:latin typeface="Calibri" panose="020F0502020204030204" pitchFamily="34" charset="0"/>
              </a:rPr>
              <a:t>Electron</a:t>
            </a:r>
            <a:r>
              <a:rPr lang="sv-SE" sz="1400" b="1" dirty="0" smtClean="0">
                <a:latin typeface="Calibri" panose="020F0502020204030204" pitchFamily="34" charset="0"/>
              </a:rPr>
              <a:t> </a:t>
            </a:r>
            <a:r>
              <a:rPr lang="sv-SE" sz="1400" b="1" dirty="0" err="1" smtClean="0">
                <a:latin typeface="Calibri" panose="020F0502020204030204" pitchFamily="34" charset="0"/>
              </a:rPr>
              <a:t>Density</a:t>
            </a:r>
            <a:endParaRPr lang="en-US" b="1" dirty="0">
              <a:latin typeface="Calibri" panose="020F0502020204030204" pitchFamily="34" charset="0"/>
            </a:endParaRPr>
          </a:p>
        </p:txBody>
      </p:sp>
      <p:sp>
        <p:nvSpPr>
          <p:cNvPr id="25" name="Right Arrow 24"/>
          <p:cNvSpPr/>
          <p:nvPr/>
        </p:nvSpPr>
        <p:spPr>
          <a:xfrm rot="18732305">
            <a:off x="5609961" y="2894736"/>
            <a:ext cx="1149177" cy="144928"/>
          </a:xfrm>
          <a:prstGeom prst="rightArrow">
            <a:avLst/>
          </a:prstGeom>
          <a:ln>
            <a:solidFill>
              <a:srgbClr val="4D636D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dk1"/>
              </a:solidFill>
            </a:endParaRPr>
          </a:p>
        </p:txBody>
      </p:sp>
      <p:sp>
        <p:nvSpPr>
          <p:cNvPr id="26" name="Right Arrow 25"/>
          <p:cNvSpPr/>
          <p:nvPr/>
        </p:nvSpPr>
        <p:spPr>
          <a:xfrm rot="2880000">
            <a:off x="5609961" y="4859479"/>
            <a:ext cx="1149177" cy="144928"/>
          </a:xfrm>
          <a:prstGeom prst="rightArrow">
            <a:avLst/>
          </a:prstGeom>
          <a:ln>
            <a:solidFill>
              <a:srgbClr val="4D636D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dk1"/>
              </a:solidFill>
            </a:endParaRPr>
          </a:p>
        </p:txBody>
      </p:sp>
      <p:sp>
        <p:nvSpPr>
          <p:cNvPr id="27" name="Right Arrow 26"/>
          <p:cNvSpPr/>
          <p:nvPr/>
        </p:nvSpPr>
        <p:spPr>
          <a:xfrm rot="900000" flipV="1">
            <a:off x="5973584" y="4219283"/>
            <a:ext cx="662114" cy="144000"/>
          </a:xfrm>
          <a:prstGeom prst="rightArrow">
            <a:avLst/>
          </a:prstGeom>
          <a:ln>
            <a:solidFill>
              <a:srgbClr val="4D636D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Arrow 27"/>
          <p:cNvSpPr/>
          <p:nvPr/>
        </p:nvSpPr>
        <p:spPr>
          <a:xfrm rot="20700000" flipV="1">
            <a:off x="5973582" y="3534974"/>
            <a:ext cx="662114" cy="144000"/>
          </a:xfrm>
          <a:prstGeom prst="rightArrow">
            <a:avLst/>
          </a:prstGeom>
          <a:ln>
            <a:solidFill>
              <a:srgbClr val="4D636D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67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836712"/>
            <a:ext cx="6096000" cy="720080"/>
          </a:xfrm>
        </p:spPr>
        <p:txBody>
          <a:bodyPr/>
          <a:lstStyle/>
          <a:p>
            <a:pPr algn="l"/>
            <a:r>
              <a:rPr lang="sv-SE" sz="2800" b="1" dirty="0" smtClean="0">
                <a:latin typeface="Calibri" panose="020F0502020204030204" pitchFamily="34" charset="0"/>
              </a:rPr>
              <a:t>GNSS Radio </a:t>
            </a:r>
            <a:r>
              <a:rPr lang="sv-SE" sz="2800" b="1" dirty="0" err="1" smtClean="0">
                <a:latin typeface="Calibri" panose="020F0502020204030204" pitchFamily="34" charset="0"/>
              </a:rPr>
              <a:t>Occultation</a:t>
            </a:r>
            <a:r>
              <a:rPr lang="sv-SE" sz="2800" b="1" dirty="0" smtClean="0">
                <a:latin typeface="Calibri" panose="020F0502020204030204" pitchFamily="34" charset="0"/>
              </a:rPr>
              <a:t>:</a:t>
            </a:r>
            <a:br>
              <a:rPr lang="sv-SE" sz="2800" b="1" dirty="0" smtClean="0">
                <a:latin typeface="Calibri" panose="020F0502020204030204" pitchFamily="34" charset="0"/>
              </a:rPr>
            </a:br>
            <a:r>
              <a:rPr lang="sv-SE" sz="2800" b="1" i="1" dirty="0" smtClean="0">
                <a:latin typeface="Calibri" panose="020F0502020204030204" pitchFamily="34" charset="0"/>
              </a:rPr>
              <a:t>Features and </a:t>
            </a:r>
            <a:r>
              <a:rPr lang="sv-SE" sz="2800" b="1" i="1" dirty="0" err="1" smtClean="0">
                <a:latin typeface="Calibri" panose="020F0502020204030204" pitchFamily="34" charset="0"/>
              </a:rPr>
              <a:t>Applications</a:t>
            </a:r>
            <a:endParaRPr lang="sv-SE" sz="2800" b="1" i="1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827584" y="1908000"/>
            <a:ext cx="7776864" cy="4392488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000" b="0" dirty="0" err="1" smtClean="0">
                <a:latin typeface="Calibri" panose="020F0502020204030204" pitchFamily="34" charset="0"/>
              </a:rPr>
              <a:t>High</a:t>
            </a:r>
            <a:r>
              <a:rPr lang="sv-SE" sz="2000" b="0" dirty="0" smtClean="0">
                <a:latin typeface="Calibri" panose="020F0502020204030204" pitchFamily="34" charset="0"/>
              </a:rPr>
              <a:t> precision and </a:t>
            </a:r>
            <a:r>
              <a:rPr lang="sv-SE" sz="2000" b="0" dirty="0" err="1" smtClean="0">
                <a:latin typeface="Calibri" panose="020F0502020204030204" pitchFamily="34" charset="0"/>
              </a:rPr>
              <a:t>vertical</a:t>
            </a:r>
            <a:r>
              <a:rPr lang="sv-SE" sz="2000" b="0" dirty="0" smtClean="0">
                <a:latin typeface="Calibri" panose="020F0502020204030204" pitchFamily="34" charset="0"/>
              </a:rPr>
              <a:t> resolution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000" b="0" dirty="0" err="1" smtClean="0">
                <a:latin typeface="Calibri" panose="020F0502020204030204" pitchFamily="34" charset="0"/>
              </a:rPr>
              <a:t>Resolve</a:t>
            </a:r>
            <a:r>
              <a:rPr lang="sv-SE" sz="2000" b="0" dirty="0" smtClean="0">
                <a:latin typeface="Calibri" panose="020F0502020204030204" pitchFamily="34" charset="0"/>
              </a:rPr>
              <a:t> small </a:t>
            </a:r>
            <a:r>
              <a:rPr lang="sv-SE" sz="2000" b="0" dirty="0" err="1" smtClean="0">
                <a:latin typeface="Calibri" panose="020F0502020204030204" pitchFamily="34" charset="0"/>
              </a:rPr>
              <a:t>structures</a:t>
            </a:r>
            <a:endParaRPr lang="sv-SE" sz="2000" b="0" dirty="0" smtClean="0"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v-SE" sz="2000" b="0" dirty="0" err="1" smtClean="0">
                <a:latin typeface="Calibri" panose="020F0502020204030204" pitchFamily="34" charset="0"/>
              </a:rPr>
              <a:t>Low</a:t>
            </a:r>
            <a:r>
              <a:rPr lang="sv-SE" sz="2000" b="0" dirty="0" smtClean="0">
                <a:latin typeface="Calibri" panose="020F0502020204030204" pitchFamily="34" charset="0"/>
              </a:rPr>
              <a:t> </a:t>
            </a:r>
            <a:r>
              <a:rPr lang="sv-SE" sz="2000" b="0" dirty="0" err="1" smtClean="0">
                <a:latin typeface="Calibri" panose="020F0502020204030204" pitchFamily="34" charset="0"/>
              </a:rPr>
              <a:t>sensitivity</a:t>
            </a:r>
            <a:r>
              <a:rPr lang="sv-SE" sz="2000" b="0" dirty="0" smtClean="0">
                <a:latin typeface="Calibri" panose="020F0502020204030204" pitchFamily="34" charset="0"/>
              </a:rPr>
              <a:t> to </a:t>
            </a:r>
            <a:r>
              <a:rPr lang="sv-SE" sz="2000" b="0" dirty="0" err="1" smtClean="0">
                <a:latin typeface="Calibri" panose="020F0502020204030204" pitchFamily="34" charset="0"/>
              </a:rPr>
              <a:t>clouds</a:t>
            </a:r>
            <a:r>
              <a:rPr lang="sv-SE" sz="2000" b="0" dirty="0" smtClean="0">
                <a:latin typeface="Calibri" panose="020F0502020204030204" pitchFamily="34" charset="0"/>
              </a:rPr>
              <a:t> or </a:t>
            </a:r>
            <a:r>
              <a:rPr lang="sv-SE" sz="2000" b="0" dirty="0" err="1" smtClean="0">
                <a:latin typeface="Calibri" panose="020F0502020204030204" pitchFamily="34" charset="0"/>
              </a:rPr>
              <a:t>precipitation</a:t>
            </a:r>
            <a:endParaRPr lang="sv-SE" sz="2000" b="0" dirty="0" smtClean="0"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v-SE" sz="2000" dirty="0" smtClean="0">
                <a:latin typeface="Calibri" panose="020F0502020204030204" pitchFamily="34" charset="0"/>
              </a:rPr>
              <a:t>Potential </a:t>
            </a:r>
            <a:r>
              <a:rPr lang="sv-SE" sz="2000" dirty="0" err="1" smtClean="0">
                <a:latin typeface="Calibri" panose="020F0502020204030204" pitchFamily="34" charset="0"/>
              </a:rPr>
              <a:t>of</a:t>
            </a:r>
            <a:r>
              <a:rPr lang="sv-SE" sz="2000" dirty="0" smtClean="0">
                <a:latin typeface="Calibri" panose="020F0502020204030204" pitchFamily="34" charset="0"/>
              </a:rPr>
              <a:t> global </a:t>
            </a:r>
            <a:r>
              <a:rPr lang="sv-SE" sz="2000" dirty="0" err="1" smtClean="0">
                <a:latin typeface="Calibri" panose="020F0502020204030204" pitchFamily="34" charset="0"/>
              </a:rPr>
              <a:t>coverage</a:t>
            </a:r>
            <a:endParaRPr lang="sv-SE" sz="2000" dirty="0" smtClean="0">
              <a:latin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000" b="0" dirty="0" smtClean="0">
                <a:latin typeface="Calibri" panose="020F0502020204030204" pitchFamily="34" charset="0"/>
              </a:rPr>
              <a:t>Oceans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000" b="0" dirty="0" smtClean="0">
                <a:latin typeface="Calibri" panose="020F0502020204030204" pitchFamily="34" charset="0"/>
              </a:rPr>
              <a:t>Polar </a:t>
            </a:r>
            <a:r>
              <a:rPr lang="sv-SE" sz="2000" b="0" dirty="0" err="1" smtClean="0">
                <a:latin typeface="Calibri" panose="020F0502020204030204" pitchFamily="34" charset="0"/>
              </a:rPr>
              <a:t>zones</a:t>
            </a:r>
            <a:endParaRPr lang="sv-SE" sz="2000" b="0" dirty="0" smtClean="0"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v-SE" sz="2000" dirty="0" smtClean="0">
                <a:latin typeface="Calibri" panose="020F0502020204030204" pitchFamily="34" charset="0"/>
              </a:rPr>
              <a:t>Assimilation </a:t>
            </a:r>
            <a:r>
              <a:rPr lang="sv-SE" sz="2000" dirty="0" err="1" smtClean="0">
                <a:latin typeface="Calibri" panose="020F0502020204030204" pitchFamily="34" charset="0"/>
              </a:rPr>
              <a:t>of</a:t>
            </a:r>
            <a:r>
              <a:rPr lang="sv-SE" sz="2000" dirty="0" smtClean="0">
                <a:latin typeface="Calibri" panose="020F0502020204030204" pitchFamily="34" charset="0"/>
              </a:rPr>
              <a:t> RO data in </a:t>
            </a:r>
            <a:r>
              <a:rPr lang="sv-SE" sz="2000" dirty="0" err="1" smtClean="0">
                <a:latin typeface="Calibri" panose="020F0502020204030204" pitchFamily="34" charset="0"/>
              </a:rPr>
              <a:t>Numerical</a:t>
            </a:r>
            <a:r>
              <a:rPr lang="sv-SE" sz="2000" dirty="0" smtClean="0">
                <a:latin typeface="Calibri" panose="020F0502020204030204" pitchFamily="34" charset="0"/>
              </a:rPr>
              <a:t> </a:t>
            </a:r>
            <a:r>
              <a:rPr lang="sv-SE" sz="2000" dirty="0" err="1" smtClean="0">
                <a:latin typeface="Calibri" panose="020F0502020204030204" pitchFamily="34" charset="0"/>
              </a:rPr>
              <a:t>Weather</a:t>
            </a:r>
            <a:r>
              <a:rPr lang="sv-SE" sz="2000" dirty="0" smtClean="0">
                <a:latin typeface="Calibri" panose="020F0502020204030204" pitchFamily="34" charset="0"/>
              </a:rPr>
              <a:t> </a:t>
            </a:r>
            <a:r>
              <a:rPr lang="sv-SE" sz="2000" dirty="0" err="1" smtClean="0">
                <a:latin typeface="Calibri" panose="020F0502020204030204" pitchFamily="34" charset="0"/>
              </a:rPr>
              <a:t>Prediction</a:t>
            </a:r>
            <a:r>
              <a:rPr lang="sv-SE" sz="2000" dirty="0" smtClean="0">
                <a:latin typeface="Calibri" panose="020F0502020204030204" pitchFamily="34" charset="0"/>
              </a:rPr>
              <a:t> (NWP)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000" b="0" dirty="0" smtClean="0">
                <a:latin typeface="Calibri" panose="020F0502020204030204" pitchFamily="34" charset="0"/>
              </a:rPr>
              <a:t>TOP 5 </a:t>
            </a:r>
            <a:r>
              <a:rPr lang="sv-SE" sz="2000" b="0" dirty="0" err="1" smtClean="0">
                <a:latin typeface="Calibri" panose="020F0502020204030204" pitchFamily="34" charset="0"/>
              </a:rPr>
              <a:t>techniques</a:t>
            </a:r>
            <a:r>
              <a:rPr lang="sv-SE" sz="2000" b="0" dirty="0" smtClean="0">
                <a:latin typeface="Calibri" panose="020F0502020204030204" pitchFamily="34" charset="0"/>
              </a:rPr>
              <a:t> in </a:t>
            </a:r>
            <a:r>
              <a:rPr lang="sv-SE" sz="2000" b="0" dirty="0" err="1" smtClean="0">
                <a:latin typeface="Calibri" panose="020F0502020204030204" pitchFamily="34" charset="0"/>
              </a:rPr>
              <a:t>forecast</a:t>
            </a:r>
            <a:r>
              <a:rPr lang="sv-SE" sz="2000" b="0" dirty="0" smtClean="0">
                <a:latin typeface="Calibri" panose="020F0502020204030204" pitchFamily="34" charset="0"/>
              </a:rPr>
              <a:t> </a:t>
            </a:r>
            <a:r>
              <a:rPr lang="sv-SE" sz="2000" b="0" dirty="0" err="1" smtClean="0">
                <a:latin typeface="Calibri" panose="020F0502020204030204" pitchFamily="34" charset="0"/>
              </a:rPr>
              <a:t>error</a:t>
            </a:r>
            <a:r>
              <a:rPr lang="sv-SE" sz="2000" b="0" dirty="0" smtClean="0">
                <a:latin typeface="Calibri" panose="020F0502020204030204" pitchFamily="34" charset="0"/>
              </a:rPr>
              <a:t> </a:t>
            </a:r>
            <a:r>
              <a:rPr lang="sv-SE" sz="2000" b="0" dirty="0" err="1" smtClean="0">
                <a:latin typeface="Calibri" panose="020F0502020204030204" pitchFamily="34" charset="0"/>
              </a:rPr>
              <a:t>reduction</a:t>
            </a:r>
            <a:r>
              <a:rPr lang="sv-SE" sz="2000" b="0" dirty="0" smtClean="0">
                <a:latin typeface="Calibri" panose="020F0502020204030204" pitchFamily="34" charset="0"/>
              </a:rPr>
              <a:t> (source: ECMWF)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000" dirty="0" err="1" smtClean="0">
                <a:latin typeface="Calibri" panose="020F0502020204030204" pitchFamily="34" charset="0"/>
              </a:rPr>
              <a:t>Severe</a:t>
            </a:r>
            <a:r>
              <a:rPr lang="sv-SE" sz="2000" dirty="0" smtClean="0">
                <a:latin typeface="Calibri" panose="020F0502020204030204" pitchFamily="34" charset="0"/>
              </a:rPr>
              <a:t> </a:t>
            </a:r>
            <a:r>
              <a:rPr lang="sv-SE" sz="2000" dirty="0" err="1" smtClean="0">
                <a:latin typeface="Calibri" panose="020F0502020204030204" pitchFamily="34" charset="0"/>
              </a:rPr>
              <a:t>Weather</a:t>
            </a:r>
            <a:r>
              <a:rPr lang="sv-SE" sz="2000" dirty="0" smtClean="0">
                <a:latin typeface="Calibri" panose="020F0502020204030204" pitchFamily="34" charset="0"/>
              </a:rPr>
              <a:t> </a:t>
            </a:r>
            <a:r>
              <a:rPr lang="sv-SE" sz="2000" dirty="0" err="1" smtClean="0">
                <a:latin typeface="Calibri" panose="020F0502020204030204" pitchFamily="34" charset="0"/>
              </a:rPr>
              <a:t>Forecasting</a:t>
            </a:r>
            <a:endParaRPr lang="sv-SE" sz="2000" dirty="0" smtClean="0">
              <a:latin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000" b="0" dirty="0" smtClean="0">
                <a:latin typeface="Calibri" panose="020F0502020204030204" pitchFamily="34" charset="0"/>
              </a:rPr>
              <a:t>Tornado, </a:t>
            </a:r>
            <a:r>
              <a:rPr lang="sv-SE" sz="2000" b="0" dirty="0" err="1" smtClean="0">
                <a:latin typeface="Calibri" panose="020F0502020204030204" pitchFamily="34" charset="0"/>
              </a:rPr>
              <a:t>typhoons</a:t>
            </a:r>
            <a:endParaRPr lang="sv-SE" sz="2000" b="0" dirty="0" smtClean="0"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sv-SE" sz="2000" b="0" dirty="0" smtClean="0"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sv-SE" sz="2000" b="0" dirty="0" smtClean="0">
              <a:latin typeface="Calibri" panose="020F0502020204030204" pitchFamily="34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A53005D-0413-4585-BA20-AE41CA68D149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47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836712"/>
            <a:ext cx="6096000" cy="720080"/>
          </a:xfrm>
        </p:spPr>
        <p:txBody>
          <a:bodyPr/>
          <a:lstStyle/>
          <a:p>
            <a:pPr algn="l"/>
            <a:r>
              <a:rPr lang="sv-SE" sz="2800" b="1" dirty="0" smtClean="0">
                <a:latin typeface="Calibri" panose="020F0502020204030204" pitchFamily="34" charset="0"/>
              </a:rPr>
              <a:t>GNSS Radio </a:t>
            </a:r>
            <a:r>
              <a:rPr lang="sv-SE" sz="2800" b="1" dirty="0" err="1" smtClean="0">
                <a:latin typeface="Calibri" panose="020F0502020204030204" pitchFamily="34" charset="0"/>
              </a:rPr>
              <a:t>Occultation</a:t>
            </a:r>
            <a:r>
              <a:rPr lang="sv-SE" sz="2800" b="1" dirty="0" smtClean="0">
                <a:latin typeface="Calibri" panose="020F0502020204030204" pitchFamily="34" charset="0"/>
              </a:rPr>
              <a:t>:</a:t>
            </a:r>
            <a:br>
              <a:rPr lang="sv-SE" sz="2800" b="1" dirty="0" smtClean="0">
                <a:latin typeface="Calibri" panose="020F0502020204030204" pitchFamily="34" charset="0"/>
              </a:rPr>
            </a:br>
            <a:r>
              <a:rPr lang="sv-SE" sz="2800" b="1" i="1" dirty="0" err="1" smtClean="0">
                <a:latin typeface="Calibri" panose="020F0502020204030204" pitchFamily="34" charset="0"/>
              </a:rPr>
              <a:t>Geometry</a:t>
            </a:r>
            <a:endParaRPr lang="sv-SE" sz="2800" b="1" i="1" dirty="0">
              <a:latin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4"/>
              </p:nvPr>
            </p:nvSpPr>
            <p:spPr>
              <a:xfrm>
                <a:off x="827584" y="1908000"/>
                <a:ext cx="7776864" cy="4392488"/>
              </a:xfrm>
            </p:spPr>
            <p:txBody>
              <a:bodyPr>
                <a:noAutofit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sv-SE" sz="2000" b="0" dirty="0" smtClean="0">
                    <a:latin typeface="Calibri" panose="020F0502020204030204" pitchFamily="34" charset="0"/>
                  </a:rPr>
                  <a:t>Snell’s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law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defines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a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constant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b="0" i="1" dirty="0" err="1" smtClean="0">
                    <a:latin typeface="Calibri" panose="020F0502020204030204" pitchFamily="34" charset="0"/>
                  </a:rPr>
                  <a:t>impact</a:t>
                </a:r>
                <a:r>
                  <a:rPr lang="sv-SE" sz="2000" b="0" i="1" dirty="0" smtClean="0">
                    <a:latin typeface="Calibri" panose="020F0502020204030204" pitchFamily="34" charset="0"/>
                  </a:rPr>
                  <a:t> parameter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(</a:t>
                </a:r>
                <a14:m>
                  <m:oMath xmlns:m="http://schemas.openxmlformats.org/officeDocument/2006/math">
                    <m:r>
                      <a:rPr lang="sv-SE" sz="2000" b="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sv-SE" sz="2000" b="0" dirty="0" smtClean="0">
                    <a:latin typeface="Calibri" panose="020F0502020204030204" pitchFamily="34" charset="0"/>
                  </a:rPr>
                  <a:t>) for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any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ray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that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passes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through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a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spherically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symmetrical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volume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of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gas:</a:t>
                </a:r>
                <a:r>
                  <a:rPr lang="sv-SE" sz="2000" dirty="0">
                    <a:latin typeface="Calibri" panose="020F0502020204030204" pitchFamily="34" charset="0"/>
                  </a:rPr>
                  <a:t/>
                </a:r>
                <a:br>
                  <a:rPr lang="sv-SE" sz="2000" dirty="0">
                    <a:latin typeface="Calibri" panose="020F0502020204030204" pitchFamily="34" charset="0"/>
                  </a:rPr>
                </a:br>
                <a14:m>
                  <m:oMath xmlns:m="http://schemas.openxmlformats.org/officeDocument/2006/math">
                    <m:r>
                      <a:rPr lang="sv-SE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sv-SE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v-SE" sz="2000" b="0" i="1" smtClean="0">
                        <a:latin typeface="Cambria Math" panose="02040503050406030204" pitchFamily="18" charset="0"/>
                      </a:rPr>
                      <m:t>𝑛</m:t>
                    </m:r>
                    <m:d>
                      <m:dPr>
                        <m:ctrlPr>
                          <a:rPr lang="sv-SE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sz="20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d>
                    <m:r>
                      <a:rPr lang="sv-SE" sz="2000" b="0" i="1" smtClean="0">
                        <a:latin typeface="Cambria Math" panose="02040503050406030204" pitchFamily="18" charset="0"/>
                      </a:rPr>
                      <m:t>𝑟</m:t>
                    </m:r>
                    <m:func>
                      <m:funcPr>
                        <m:ctrlPr>
                          <a:rPr lang="sv-SE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sv-SE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sv-SE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sv-SE" sz="2000" b="0" i="1" smtClean="0">
                                <a:latin typeface="Cambria Math" panose="02040503050406030204" pitchFamily="18" charset="0"/>
                              </a:rPr>
                              <m:t>ϕ</m:t>
                            </m:r>
                          </m:e>
                        </m:d>
                      </m:e>
                    </m:func>
                  </m:oMath>
                </a14:m>
                <a:r>
                  <a:rPr lang="sv-SE" sz="2000" b="0" dirty="0" smtClean="0">
                    <a:latin typeface="Calibri" panose="020F0502020204030204" pitchFamily="34" charset="0"/>
                  </a:rPr>
                  <a:t/>
                </a:r>
                <a:br>
                  <a:rPr lang="sv-SE" sz="2000" b="0" dirty="0" smtClean="0">
                    <a:latin typeface="Calibri" panose="020F0502020204030204" pitchFamily="34" charset="0"/>
                  </a:rPr>
                </a:br>
                <a:r>
                  <a:rPr lang="sv-SE" sz="2000" b="0" dirty="0" err="1" smtClean="0">
                    <a:latin typeface="Calibri" panose="020F0502020204030204" pitchFamily="34" charset="0"/>
                  </a:rPr>
                  <a:t>Where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sv-SE" sz="2000" b="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sv-SE" sz="2000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sv-SE" sz="2000" b="0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sv-SE" sz="2000" b="0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sv-SE" sz="2000" b="0" dirty="0" smtClean="0">
                    <a:latin typeface="Calibri" panose="020F0502020204030204" pitchFamily="34" charset="0"/>
                  </a:rPr>
                  <a:t>is the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refractive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index at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height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sv-SE" sz="2000" b="0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sv-SE" sz="2000" b="0" dirty="0" smtClean="0">
                    <a:latin typeface="Calibri" panose="020F0502020204030204" pitchFamily="34" charset="0"/>
                  </a:rPr>
                  <a:t>.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This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lets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us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define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an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electromagnetic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”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ray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” by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its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impact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parameter.</a:t>
                </a:r>
                <a:br>
                  <a:rPr lang="sv-SE" sz="2000" b="0" dirty="0" smtClean="0">
                    <a:latin typeface="Calibri" panose="020F0502020204030204" pitchFamily="34" charset="0"/>
                  </a:rPr>
                </a:br>
                <a:endParaRPr lang="sv-SE" sz="2000" b="0" dirty="0" smtClean="0">
                  <a:latin typeface="Calibri" panose="020F0502020204030204" pitchFamily="34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sv-SE" sz="2000" dirty="0" err="1" smtClean="0">
                    <a:latin typeface="Calibri" panose="020F0502020204030204" pitchFamily="34" charset="0"/>
                  </a:rPr>
                  <a:t>Each</a:t>
                </a:r>
                <a:r>
                  <a:rPr lang="sv-SE" sz="2000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dirty="0" err="1" smtClean="0">
                    <a:latin typeface="Calibri" panose="020F0502020204030204" pitchFamily="34" charset="0"/>
                  </a:rPr>
                  <a:t>ray</a:t>
                </a:r>
                <a:r>
                  <a:rPr lang="sv-SE" sz="2000" dirty="0" smtClean="0">
                    <a:latin typeface="Calibri" panose="020F0502020204030204" pitchFamily="34" charset="0"/>
                  </a:rPr>
                  <a:t> as a </a:t>
                </a:r>
                <a:r>
                  <a:rPr lang="sv-SE" sz="2000" dirty="0" err="1" smtClean="0">
                    <a:latin typeface="Calibri" panose="020F0502020204030204" pitchFamily="34" charset="0"/>
                  </a:rPr>
                  <a:t>corresponding</a:t>
                </a:r>
                <a:r>
                  <a:rPr lang="sv-SE" sz="2000" dirty="0" smtClean="0">
                    <a:latin typeface="Calibri" panose="020F0502020204030204" pitchFamily="34" charset="0"/>
                  </a:rPr>
                  <a:t> </a:t>
                </a:r>
                <a:br>
                  <a:rPr lang="sv-SE" sz="2000" dirty="0" smtClean="0">
                    <a:latin typeface="Calibri" panose="020F0502020204030204" pitchFamily="34" charset="0"/>
                  </a:rPr>
                </a:br>
                <a:r>
                  <a:rPr lang="sv-SE" sz="2000" i="1" dirty="0" err="1" smtClean="0">
                    <a:latin typeface="Calibri" panose="020F0502020204030204" pitchFamily="34" charset="0"/>
                  </a:rPr>
                  <a:t>bending</a:t>
                </a:r>
                <a:r>
                  <a:rPr lang="sv-SE" sz="2000" i="1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i="1" dirty="0" err="1" smtClean="0">
                    <a:latin typeface="Calibri" panose="020F0502020204030204" pitchFamily="34" charset="0"/>
                  </a:rPr>
                  <a:t>angle</a:t>
                </a:r>
                <a:r>
                  <a:rPr lang="sv-SE" sz="2000" dirty="0" smtClean="0">
                    <a:latin typeface="Calibri" panose="020F0502020204030204" pitchFamily="34" charset="0"/>
                  </a:rPr>
                  <a:t> (</a:t>
                </a:r>
                <a14:m>
                  <m:oMath xmlns:m="http://schemas.openxmlformats.org/officeDocument/2006/math">
                    <m:r>
                      <a:rPr lang="sv-SE" sz="2000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sv-SE" sz="2000" dirty="0" smtClean="0">
                    <a:latin typeface="Calibri" panose="020F0502020204030204" pitchFamily="34" charset="0"/>
                  </a:rPr>
                  <a:t>) – </a:t>
                </a:r>
                <a:r>
                  <a:rPr lang="sv-SE" sz="2000" dirty="0" err="1" smtClean="0">
                    <a:latin typeface="Calibri" panose="020F0502020204030204" pitchFamily="34" charset="0"/>
                  </a:rPr>
                  <a:t>how</a:t>
                </a:r>
                <a:r>
                  <a:rPr lang="sv-SE" sz="2000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dirty="0" err="1" smtClean="0">
                    <a:latin typeface="Calibri" panose="020F0502020204030204" pitchFamily="34" charset="0"/>
                  </a:rPr>
                  <a:t>much</a:t>
                </a:r>
                <a:r>
                  <a:rPr lang="sv-SE" sz="2000" dirty="0" smtClean="0">
                    <a:latin typeface="Calibri" panose="020F0502020204030204" pitchFamily="34" charset="0"/>
                  </a:rPr>
                  <a:t> </a:t>
                </a:r>
                <a:br>
                  <a:rPr lang="sv-SE" sz="2000" dirty="0" smtClean="0">
                    <a:latin typeface="Calibri" panose="020F0502020204030204" pitchFamily="34" charset="0"/>
                  </a:rPr>
                </a:br>
                <a:r>
                  <a:rPr lang="sv-SE" sz="2000" dirty="0" smtClean="0">
                    <a:latin typeface="Calibri" panose="020F0502020204030204" pitchFamily="34" charset="0"/>
                  </a:rPr>
                  <a:t>it </a:t>
                </a:r>
                <a:r>
                  <a:rPr lang="sv-SE" sz="2000" dirty="0" err="1" smtClean="0">
                    <a:latin typeface="Calibri" panose="020F0502020204030204" pitchFamily="34" charset="0"/>
                  </a:rPr>
                  <a:t>bends</a:t>
                </a:r>
                <a:r>
                  <a:rPr lang="sv-SE" sz="2000" dirty="0" smtClean="0">
                    <a:latin typeface="Calibri" panose="020F0502020204030204" pitchFamily="34" charset="0"/>
                  </a:rPr>
                  <a:t> as it </a:t>
                </a:r>
                <a:r>
                  <a:rPr lang="sv-SE" sz="2000" dirty="0" err="1" smtClean="0">
                    <a:latin typeface="Calibri" panose="020F0502020204030204" pitchFamily="34" charset="0"/>
                  </a:rPr>
                  <a:t>passes</a:t>
                </a:r>
                <a:r>
                  <a:rPr lang="sv-SE" sz="2000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dirty="0" err="1" smtClean="0">
                    <a:latin typeface="Calibri" panose="020F0502020204030204" pitchFamily="34" charset="0"/>
                  </a:rPr>
                  <a:t>through</a:t>
                </a:r>
                <a:r>
                  <a:rPr lang="sv-SE" sz="2000" dirty="0" smtClean="0">
                    <a:latin typeface="Calibri" panose="020F0502020204030204" pitchFamily="34" charset="0"/>
                  </a:rPr>
                  <a:t> </a:t>
                </a:r>
                <a:br>
                  <a:rPr lang="sv-SE" sz="2000" dirty="0" smtClean="0">
                    <a:latin typeface="Calibri" panose="020F0502020204030204" pitchFamily="34" charset="0"/>
                  </a:rPr>
                </a:br>
                <a:r>
                  <a:rPr lang="sv-SE" sz="2000" dirty="0" smtClean="0">
                    <a:latin typeface="Calibri" panose="020F0502020204030204" pitchFamily="34" charset="0"/>
                  </a:rPr>
                  <a:t>the </a:t>
                </a:r>
                <a:r>
                  <a:rPr lang="sv-SE" sz="2000" dirty="0" err="1" smtClean="0">
                    <a:latin typeface="Calibri" panose="020F0502020204030204" pitchFamily="34" charset="0"/>
                  </a:rPr>
                  <a:t>atmosphere</a:t>
                </a:r>
                <a:r>
                  <a:rPr lang="sv-SE" sz="2000" dirty="0" smtClean="0">
                    <a:latin typeface="Calibri" panose="020F0502020204030204" pitchFamily="34" charset="0"/>
                  </a:rPr>
                  <a:t>.</a:t>
                </a:r>
                <a:br>
                  <a:rPr lang="sv-SE" sz="2000" dirty="0" smtClean="0">
                    <a:latin typeface="Calibri" panose="020F0502020204030204" pitchFamily="34" charset="0"/>
                  </a:rPr>
                </a:br>
                <a:endParaRPr lang="sv-SE" sz="2000" dirty="0" smtClean="0">
                  <a:latin typeface="Calibri" panose="020F0502020204030204" pitchFamily="34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sv-SE" sz="2000" b="0" dirty="0" smtClean="0">
                    <a:latin typeface="Calibri" panose="020F0502020204030204" pitchFamily="34" charset="0"/>
                  </a:rPr>
                  <a:t>An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occultation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event </a:t>
                </a:r>
                <a:r>
                  <a:rPr lang="sv-SE" sz="2000" dirty="0" err="1" smtClean="0">
                    <a:latin typeface="Calibri" panose="020F0502020204030204" pitchFamily="34" charset="0"/>
                  </a:rPr>
                  <a:t>can</a:t>
                </a:r>
                <a:r>
                  <a:rPr lang="sv-SE" sz="2000" dirty="0" smtClean="0">
                    <a:latin typeface="Calibri" panose="020F0502020204030204" pitchFamily="34" charset="0"/>
                  </a:rPr>
                  <a:t> be </a:t>
                </a:r>
                <a:br>
                  <a:rPr lang="sv-SE" sz="2000" dirty="0" smtClean="0">
                    <a:latin typeface="Calibri" panose="020F0502020204030204" pitchFamily="34" charset="0"/>
                  </a:rPr>
                </a:br>
                <a:r>
                  <a:rPr lang="sv-SE" sz="2000" dirty="0" err="1" smtClean="0">
                    <a:latin typeface="Calibri" panose="020F0502020204030204" pitchFamily="34" charset="0"/>
                  </a:rPr>
                  <a:t>described</a:t>
                </a:r>
                <a:r>
                  <a:rPr lang="sv-SE" sz="2000" dirty="0" smtClean="0">
                    <a:latin typeface="Calibri" panose="020F0502020204030204" pitchFamily="34" charset="0"/>
                  </a:rPr>
                  <a:t> by a </a:t>
                </a:r>
                <a:r>
                  <a:rPr lang="sv-SE" sz="2000" i="1" dirty="0" err="1" smtClean="0">
                    <a:latin typeface="Calibri" panose="020F0502020204030204" pitchFamily="34" charset="0"/>
                  </a:rPr>
                  <a:t>bending</a:t>
                </a:r>
                <a:r>
                  <a:rPr lang="sv-SE" sz="2000" i="1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i="1" dirty="0" err="1" smtClean="0">
                    <a:latin typeface="Calibri" panose="020F0502020204030204" pitchFamily="34" charset="0"/>
                  </a:rPr>
                  <a:t>angle</a:t>
                </a:r>
                <a:r>
                  <a:rPr lang="sv-SE" sz="2000" i="1" dirty="0" smtClean="0">
                    <a:latin typeface="Calibri" panose="020F0502020204030204" pitchFamily="34" charset="0"/>
                  </a:rPr>
                  <a:t/>
                </a:r>
                <a:br>
                  <a:rPr lang="sv-SE" sz="2000" i="1" dirty="0" smtClean="0">
                    <a:latin typeface="Calibri" panose="020F0502020204030204" pitchFamily="34" charset="0"/>
                  </a:rPr>
                </a:br>
                <a:r>
                  <a:rPr lang="sv-SE" sz="2000" i="1" dirty="0" err="1" smtClean="0">
                    <a:latin typeface="Calibri" panose="020F0502020204030204" pitchFamily="34" charset="0"/>
                  </a:rPr>
                  <a:t>profile</a:t>
                </a:r>
                <a:r>
                  <a:rPr lang="sv-SE" sz="2000" dirty="0" smtClean="0">
                    <a:latin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sv-SE" sz="2000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sv-SE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sv-SE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sv-SE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sv-SE" sz="2000" dirty="0" smtClean="0">
                    <a:latin typeface="Calibri" panose="020F0502020204030204" pitchFamily="34" charset="0"/>
                  </a:rPr>
                  <a:t>.</a:t>
                </a:r>
                <a:br>
                  <a:rPr lang="sv-SE" sz="2000" dirty="0" smtClean="0">
                    <a:latin typeface="Calibri" panose="020F0502020204030204" pitchFamily="34" charset="0"/>
                  </a:rPr>
                </a:br>
                <a:endParaRPr lang="sv-SE" sz="2000" b="0" dirty="0" smtClean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4"/>
              </p:nvPr>
            </p:nvSpPr>
            <p:spPr>
              <a:xfrm>
                <a:off x="827584" y="1908000"/>
                <a:ext cx="7776864" cy="4392488"/>
              </a:xfrm>
              <a:blipFill rotWithShape="0">
                <a:blip r:embed="rId2"/>
                <a:stretch>
                  <a:fillRect l="-706" t="-832" b="-4438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Slide Number Placeholder 1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A53005D-0413-4585-BA20-AE41CA68D149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5940152" y="4005064"/>
            <a:ext cx="1440160" cy="144016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8" name="Straight Connector 7"/>
          <p:cNvCxnSpPr/>
          <p:nvPr/>
        </p:nvCxnSpPr>
        <p:spPr>
          <a:xfrm flipH="1" flipV="1">
            <a:off x="4932040" y="4149080"/>
            <a:ext cx="1728192" cy="6480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4932040" y="3554376"/>
            <a:ext cx="3456384" cy="594704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Arc 13"/>
          <p:cNvSpPr/>
          <p:nvPr/>
        </p:nvSpPr>
        <p:spPr>
          <a:xfrm rot="21009992">
            <a:off x="6300192" y="3861048"/>
            <a:ext cx="720080" cy="144016"/>
          </a:xfrm>
          <a:prstGeom prst="arc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7" name="Straight Connector 16"/>
          <p:cNvCxnSpPr/>
          <p:nvPr/>
        </p:nvCxnSpPr>
        <p:spPr>
          <a:xfrm>
            <a:off x="7027281" y="3871567"/>
            <a:ext cx="497047" cy="221651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6660232" y="4104244"/>
            <a:ext cx="864096" cy="6929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Freeform 20"/>
          <p:cNvSpPr/>
          <p:nvPr/>
        </p:nvSpPr>
        <p:spPr>
          <a:xfrm>
            <a:off x="6246625" y="3949202"/>
            <a:ext cx="29628" cy="159391"/>
          </a:xfrm>
          <a:custGeom>
            <a:avLst/>
            <a:gdLst>
              <a:gd name="connsiteX0" fmla="*/ 0 w 29628"/>
              <a:gd name="connsiteY0" fmla="*/ 0 h 159391"/>
              <a:gd name="connsiteX1" fmla="*/ 25167 w 29628"/>
              <a:gd name="connsiteY1" fmla="*/ 159391 h 159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9628" h="159391">
                <a:moveTo>
                  <a:pt x="0" y="0"/>
                </a:moveTo>
                <a:cubicBezTo>
                  <a:pt x="45309" y="75515"/>
                  <a:pt x="25167" y="25640"/>
                  <a:pt x="25167" y="159391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183323" y="3821840"/>
                <a:ext cx="40384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sv-SE" sz="1600" b="0" i="1" smtClean="0">
                          <a:latin typeface="Cambria Math" panose="02040503050406030204" pitchFamily="18" charset="0"/>
                        </a:rPr>
                        <m:t>ϕ</m:t>
                      </m:r>
                    </m:oMath>
                  </m:oMathPara>
                </a14:m>
                <a:endParaRPr lang="sv-SE" sz="1600" b="0" dirty="0" smtClean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3323" y="3821840"/>
                <a:ext cx="403848" cy="338554"/>
              </a:xfrm>
              <a:prstGeom prst="rect">
                <a:avLst/>
              </a:prstGeom>
              <a:blipFill rotWithShape="0">
                <a:blip r:embed="rId3"/>
                <a:stretch>
                  <a:fillRect b="-12727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/>
          <p:nvPr/>
        </p:nvCxnSpPr>
        <p:spPr>
          <a:xfrm flipH="1" flipV="1">
            <a:off x="6156176" y="3982392"/>
            <a:ext cx="504056" cy="814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160441" y="4246004"/>
                <a:ext cx="34464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sz="1600" i="1" dirty="0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sv-SE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0441" y="4246004"/>
                <a:ext cx="344645" cy="33855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Freeform 29"/>
          <p:cNvSpPr/>
          <p:nvPr/>
        </p:nvSpPr>
        <p:spPr>
          <a:xfrm>
            <a:off x="7180976" y="3791824"/>
            <a:ext cx="59222" cy="151050"/>
          </a:xfrm>
          <a:custGeom>
            <a:avLst/>
            <a:gdLst>
              <a:gd name="connsiteX0" fmla="*/ 0 w 59222"/>
              <a:gd name="connsiteY0" fmla="*/ 0 h 151050"/>
              <a:gd name="connsiteX1" fmla="*/ 58723 w 59222"/>
              <a:gd name="connsiteY1" fmla="*/ 58723 h 151050"/>
              <a:gd name="connsiteX2" fmla="*/ 50334 w 59222"/>
              <a:gd name="connsiteY2" fmla="*/ 125835 h 151050"/>
              <a:gd name="connsiteX3" fmla="*/ 25167 w 59222"/>
              <a:gd name="connsiteY3" fmla="*/ 151002 h 151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22" h="151050">
                <a:moveTo>
                  <a:pt x="0" y="0"/>
                </a:moveTo>
                <a:cubicBezTo>
                  <a:pt x="5639" y="4511"/>
                  <a:pt x="56890" y="38560"/>
                  <a:pt x="58723" y="58723"/>
                </a:cubicBezTo>
                <a:cubicBezTo>
                  <a:pt x="60764" y="81175"/>
                  <a:pt x="56266" y="104085"/>
                  <a:pt x="50334" y="125835"/>
                </a:cubicBezTo>
                <a:cubicBezTo>
                  <a:pt x="42836" y="153329"/>
                  <a:pt x="40634" y="151002"/>
                  <a:pt x="25167" y="151002"/>
                </a:cubicBezTo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169485" y="3678056"/>
                <a:ext cx="37202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sz="1600" b="0" i="1" smtClean="0">
                          <a:latin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sv-SE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9485" y="3678056"/>
                <a:ext cx="372025" cy="33855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552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836712"/>
            <a:ext cx="6096000" cy="720080"/>
          </a:xfrm>
        </p:spPr>
        <p:txBody>
          <a:bodyPr/>
          <a:lstStyle/>
          <a:p>
            <a:pPr algn="l"/>
            <a:r>
              <a:rPr lang="sv-SE" sz="2800" b="1" dirty="0" smtClean="0">
                <a:latin typeface="Calibri" panose="020F0502020204030204" pitchFamily="34" charset="0"/>
              </a:rPr>
              <a:t>GNSS Radio </a:t>
            </a:r>
            <a:r>
              <a:rPr lang="sv-SE" sz="2800" b="1" dirty="0" err="1" smtClean="0">
                <a:latin typeface="Calibri" panose="020F0502020204030204" pitchFamily="34" charset="0"/>
              </a:rPr>
              <a:t>Occultation</a:t>
            </a:r>
            <a:r>
              <a:rPr lang="sv-SE" sz="2800" b="1" dirty="0" smtClean="0">
                <a:latin typeface="Calibri" panose="020F0502020204030204" pitchFamily="34" charset="0"/>
              </a:rPr>
              <a:t>:</a:t>
            </a:r>
            <a:br>
              <a:rPr lang="sv-SE" sz="2800" b="1" dirty="0" smtClean="0">
                <a:latin typeface="Calibri" panose="020F0502020204030204" pitchFamily="34" charset="0"/>
              </a:rPr>
            </a:br>
            <a:r>
              <a:rPr lang="sv-SE" sz="2800" b="1" i="1" dirty="0" smtClean="0">
                <a:latin typeface="Calibri" panose="020F0502020204030204" pitchFamily="34" charset="0"/>
              </a:rPr>
              <a:t>The Abel transform</a:t>
            </a:r>
            <a:endParaRPr lang="sv-SE" sz="2800" b="1" i="1" dirty="0">
              <a:latin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4"/>
              </p:nvPr>
            </p:nvSpPr>
            <p:spPr>
              <a:xfrm>
                <a:off x="827584" y="1908000"/>
                <a:ext cx="7776864" cy="4392488"/>
              </a:xfrm>
            </p:spPr>
            <p:txBody>
              <a:bodyPr>
                <a:noAutofit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sv-SE" sz="2000" dirty="0" smtClean="0">
                    <a:latin typeface="Calibri" panose="020F0502020204030204" pitchFamily="34" charset="0"/>
                  </a:rPr>
                  <a:t>The </a:t>
                </a:r>
                <a:r>
                  <a:rPr lang="sv-SE" sz="2000" i="1" dirty="0" smtClean="0">
                    <a:latin typeface="Calibri" panose="020F0502020204030204" pitchFamily="34" charset="0"/>
                  </a:rPr>
                  <a:t>Abel transform </a:t>
                </a:r>
                <a:r>
                  <a:rPr lang="sv-SE" sz="2000" dirty="0" smtClean="0">
                    <a:latin typeface="Calibri" panose="020F0502020204030204" pitchFamily="34" charset="0"/>
                  </a:rPr>
                  <a:t>transforms a </a:t>
                </a:r>
                <a:r>
                  <a:rPr lang="sv-SE" sz="2000" dirty="0" err="1" smtClean="0">
                    <a:latin typeface="Calibri" panose="020F0502020204030204" pitchFamily="34" charset="0"/>
                  </a:rPr>
                  <a:t>refractivity</a:t>
                </a:r>
                <a:r>
                  <a:rPr lang="sv-SE" sz="2000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dirty="0" err="1" smtClean="0">
                    <a:latin typeface="Calibri" panose="020F0502020204030204" pitchFamily="34" charset="0"/>
                  </a:rPr>
                  <a:t>profile</a:t>
                </a:r>
                <a:r>
                  <a:rPr lang="sv-SE" sz="2000" dirty="0" smtClean="0">
                    <a:latin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sv-SE" sz="20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sv-SE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sv-SE" sz="2000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sv-SE" sz="2000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sv-SE" sz="2000" dirty="0" smtClean="0">
                    <a:latin typeface="Calibri" panose="020F0502020204030204" pitchFamily="34" charset="0"/>
                  </a:rPr>
                  <a:t>to </a:t>
                </a:r>
                <a:r>
                  <a:rPr lang="sv-SE" sz="2000" dirty="0" err="1" smtClean="0">
                    <a:latin typeface="Calibri" panose="020F0502020204030204" pitchFamily="34" charset="0"/>
                  </a:rPr>
                  <a:t>its</a:t>
                </a:r>
                <a:r>
                  <a:rPr lang="sv-SE" sz="2000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dirty="0" err="1" smtClean="0">
                    <a:latin typeface="Calibri" panose="020F0502020204030204" pitchFamily="34" charset="0"/>
                  </a:rPr>
                  <a:t>corresponding</a:t>
                </a:r>
                <a:r>
                  <a:rPr lang="sv-SE" sz="2000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dirty="0" err="1" smtClean="0">
                    <a:latin typeface="Calibri" panose="020F0502020204030204" pitchFamily="34" charset="0"/>
                  </a:rPr>
                  <a:t>bending</a:t>
                </a:r>
                <a:r>
                  <a:rPr lang="sv-SE" sz="2000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dirty="0" err="1" smtClean="0">
                    <a:latin typeface="Calibri" panose="020F0502020204030204" pitchFamily="34" charset="0"/>
                  </a:rPr>
                  <a:t>angle</a:t>
                </a:r>
                <a:r>
                  <a:rPr lang="sv-SE" sz="2000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dirty="0" err="1" smtClean="0">
                    <a:latin typeface="Calibri" panose="020F0502020204030204" pitchFamily="34" charset="0"/>
                  </a:rPr>
                  <a:t>profile</a:t>
                </a:r>
                <a:r>
                  <a:rPr lang="sv-SE" sz="2000" dirty="0" smtClean="0">
                    <a:latin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sv-SE" sz="2000" b="0" i="1" dirty="0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sv-SE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sv-SE" sz="2000" b="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sv-SE" sz="20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sv-SE" sz="2000" dirty="0" smtClean="0">
                    <a:latin typeface="Calibri" panose="020F0502020204030204" pitchFamily="34" charset="0"/>
                  </a:rPr>
                  <a:t>:</a:t>
                </a:r>
                <a:br>
                  <a:rPr lang="sv-SE" sz="2000" dirty="0" smtClean="0">
                    <a:latin typeface="Calibri" panose="020F0502020204030204" pitchFamily="34" charset="0"/>
                  </a:rPr>
                </a:br>
                <a14:m>
                  <m:oMath xmlns:m="http://schemas.openxmlformats.org/officeDocument/2006/math">
                    <m:r>
                      <a:rPr lang="sv-SE" sz="2000" b="0" i="1" smtClean="0">
                        <a:latin typeface="Cambria Math" panose="02040503050406030204" pitchFamily="18" charset="0"/>
                      </a:rPr>
                      <m:t>𝛼</m:t>
                    </m:r>
                    <m:d>
                      <m:dPr>
                        <m:ctrlPr>
                          <a:rPr lang="sv-SE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sv-SE" sz="2000" b="0" i="1" smtClean="0">
                        <a:latin typeface="Cambria Math" panose="02040503050406030204" pitchFamily="18" charset="0"/>
                      </a:rPr>
                      <m:t>=−2</m:t>
                    </m:r>
                    <m:r>
                      <a:rPr lang="sv-SE" sz="2000" b="0" i="1" smtClean="0">
                        <a:latin typeface="Cambria Math" panose="02040503050406030204" pitchFamily="18" charset="0"/>
                      </a:rPr>
                      <m:t>𝑎</m:t>
                    </m:r>
                    <m:nary>
                      <m:naryPr>
                        <m:ctrlPr>
                          <a:rPr lang="sv-SE" sz="20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sv-SE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  <m:sup>
                        <m:r>
                          <a:rPr lang="sv-SE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  <m:r>
                          <a:rPr lang="sv-SE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  <m:e>
                        <m:f>
                          <m:fPr>
                            <m:ctrlPr>
                              <a:rPr lang="sv-SE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v-SE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sv-SE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  <m:f>
                          <m:fPr>
                            <m:ctrlPr>
                              <a:rPr lang="sv-SE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v-SE" sz="2000" b="0" i="1" smtClean="0">
                                <a:latin typeface="Cambria Math" panose="02040503050406030204" pitchFamily="18" charset="0"/>
                              </a:rPr>
                              <m:t>𝑑𝑛</m:t>
                            </m:r>
                          </m:num>
                          <m:den>
                            <m:r>
                              <a:rPr lang="sv-SE" sz="2000" b="0" i="1" smtClean="0"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den>
                        </m:f>
                        <m:f>
                          <m:fPr>
                            <m:ctrlPr>
                              <a:rPr lang="sv-SE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v-SE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sv-SE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sv-SE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sv-SE" sz="20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sv-SE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sv-SE" sz="20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sv-SE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sv-SE" sz="20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p>
                                    <m:r>
                                      <a:rPr lang="sv-SE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rad>
                          </m:den>
                        </m:f>
                        <m:r>
                          <a:rPr lang="sv-SE" sz="20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  <m:r>
                      <a:rPr lang="sv-SE" sz="20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sv-SE" sz="2000" dirty="0" smtClean="0">
                    <a:latin typeface="Calibri" panose="020F0502020204030204" pitchFamily="34" charset="0"/>
                  </a:rPr>
                  <a:t/>
                </a:r>
                <a:br>
                  <a:rPr lang="sv-SE" sz="2000" dirty="0" smtClean="0">
                    <a:latin typeface="Calibri" panose="020F0502020204030204" pitchFamily="34" charset="0"/>
                  </a:rPr>
                </a:br>
                <a:r>
                  <a:rPr lang="sv-SE" sz="2000" dirty="0" err="1" smtClean="0">
                    <a:latin typeface="Calibri" panose="020F0502020204030204" pitchFamily="34" charset="0"/>
                  </a:rPr>
                  <a:t>where</a:t>
                </a:r>
                <a:r>
                  <a:rPr lang="sv-SE" sz="2000" dirty="0" smtClean="0">
                    <a:latin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sv-SE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v-SE" sz="2000" i="1" dirty="0" smtClean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sv-SE" sz="2000" i="1" dirty="0" err="1" smtClean="0">
                        <a:latin typeface="Cambria Math" panose="02040503050406030204" pitchFamily="18" charset="0"/>
                      </a:rPr>
                      <m:t>𝑟𝑛</m:t>
                    </m:r>
                    <m:r>
                      <a:rPr lang="sv-SE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sv-SE" sz="2000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sv-SE" sz="20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sv-SE" sz="2000" dirty="0" smtClean="0">
                    <a:latin typeface="Calibri" panose="020F0502020204030204" pitchFamily="34" charset="0"/>
                  </a:rPr>
                  <a:t>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sv-SE" sz="2000" dirty="0" err="1" smtClean="0">
                    <a:latin typeface="Calibri" panose="020F0502020204030204" pitchFamily="34" charset="0"/>
                  </a:rPr>
                  <a:t>Likewise</a:t>
                </a:r>
                <a:r>
                  <a:rPr lang="sv-SE" sz="2000" dirty="0" smtClean="0">
                    <a:latin typeface="Calibri" panose="020F0502020204030204" pitchFamily="34" charset="0"/>
                  </a:rPr>
                  <a:t>, the </a:t>
                </a:r>
                <a:r>
                  <a:rPr lang="sv-SE" sz="2000" i="1" dirty="0" err="1" smtClean="0">
                    <a:latin typeface="Calibri" panose="020F0502020204030204" pitchFamily="34" charset="0"/>
                  </a:rPr>
                  <a:t>inverse</a:t>
                </a:r>
                <a:r>
                  <a:rPr lang="sv-SE" sz="2000" i="1" dirty="0" smtClean="0">
                    <a:latin typeface="Calibri" panose="020F0502020204030204" pitchFamily="34" charset="0"/>
                  </a:rPr>
                  <a:t> Abel transform</a:t>
                </a:r>
                <a:r>
                  <a:rPr lang="sv-SE" sz="2000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dirty="0" err="1" smtClean="0">
                    <a:latin typeface="Calibri" panose="020F0502020204030204" pitchFamily="34" charset="0"/>
                  </a:rPr>
                  <a:t>can</a:t>
                </a:r>
                <a:r>
                  <a:rPr lang="sv-SE" sz="2000" dirty="0" smtClean="0">
                    <a:latin typeface="Calibri" panose="020F0502020204030204" pitchFamily="34" charset="0"/>
                  </a:rPr>
                  <a:t> transform a </a:t>
                </a:r>
                <a:r>
                  <a:rPr lang="sv-SE" sz="2000" dirty="0" err="1" smtClean="0">
                    <a:latin typeface="Calibri" panose="020F0502020204030204" pitchFamily="34" charset="0"/>
                  </a:rPr>
                  <a:t>bending</a:t>
                </a:r>
                <a:r>
                  <a:rPr lang="sv-SE" sz="2000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dirty="0" err="1" smtClean="0">
                    <a:latin typeface="Calibri" panose="020F0502020204030204" pitchFamily="34" charset="0"/>
                  </a:rPr>
                  <a:t>angle</a:t>
                </a:r>
                <a:r>
                  <a:rPr lang="sv-SE" sz="2000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dirty="0" err="1" smtClean="0">
                    <a:latin typeface="Calibri" panose="020F0502020204030204" pitchFamily="34" charset="0"/>
                  </a:rPr>
                  <a:t>profile</a:t>
                </a:r>
                <a:r>
                  <a:rPr lang="sv-SE" sz="2000" dirty="0" smtClean="0">
                    <a:latin typeface="Calibri" panose="020F0502020204030204" pitchFamily="34" charset="0"/>
                  </a:rPr>
                  <a:t> to a </a:t>
                </a:r>
                <a:r>
                  <a:rPr lang="sv-SE" sz="2000" dirty="0" err="1" smtClean="0">
                    <a:latin typeface="Calibri" panose="020F0502020204030204" pitchFamily="34" charset="0"/>
                  </a:rPr>
                  <a:t>corresponding</a:t>
                </a:r>
                <a:r>
                  <a:rPr lang="sv-SE" sz="2000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dirty="0" err="1" smtClean="0">
                    <a:latin typeface="Calibri" panose="020F0502020204030204" pitchFamily="34" charset="0"/>
                  </a:rPr>
                  <a:t>refractivity</a:t>
                </a:r>
                <a:r>
                  <a:rPr lang="sv-SE" sz="2000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dirty="0" err="1" smtClean="0">
                    <a:latin typeface="Calibri" panose="020F0502020204030204" pitchFamily="34" charset="0"/>
                  </a:rPr>
                  <a:t>profile</a:t>
                </a:r>
                <a:r>
                  <a:rPr lang="sv-SE" sz="2000" dirty="0" smtClean="0">
                    <a:latin typeface="Calibri" panose="020F0502020204030204" pitchFamily="34" charset="0"/>
                  </a:rPr>
                  <a:t>:</a:t>
                </a:r>
                <a:br>
                  <a:rPr lang="sv-SE" sz="2000" dirty="0" smtClean="0">
                    <a:latin typeface="Calibri" panose="020F0502020204030204" pitchFamily="34" charset="0"/>
                  </a:rPr>
                </a:br>
                <a14:m>
                  <m:oMath xmlns:m="http://schemas.openxmlformats.org/officeDocument/2006/math">
                    <m:r>
                      <a:rPr lang="sv-SE" sz="2000" b="0" i="1" smtClean="0">
                        <a:latin typeface="Cambria Math" panose="02040503050406030204" pitchFamily="18" charset="0"/>
                      </a:rPr>
                      <m:t>𝑛</m:t>
                    </m:r>
                    <m:d>
                      <m:dPr>
                        <m:ctrlPr>
                          <a:rPr lang="sv-SE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sv-SE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20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sv-SE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sv-SE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v-SE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v-SE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sv-SE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</m:den>
                        </m:f>
                        <m:nary>
                          <m:naryPr>
                            <m:ctrlPr>
                              <a:rPr lang="sv-SE" sz="20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sSub>
                              <m:sSubPr>
                                <m:ctrlPr>
                                  <a:rPr lang="sv-SE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brk m:alnAt="23"/>
                                  </m:rP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m:rPr>
                                    <m:brk m:alnAt="23"/>
                                  </m:rP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sub>
                          <m:sup>
                            <m:r>
                              <a:rPr lang="sv-SE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∞</m:t>
                            </m:r>
                          </m:sup>
                          <m:e>
                            <m:f>
                              <m:fPr>
                                <m:ctrlPr>
                                  <a:rPr lang="sv-SE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  <m:d>
                                  <m:dPr>
                                    <m:ctrlPr>
                                      <a:rPr lang="sv-SE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sv-SE" sz="20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d>
                              </m:num>
                              <m:den>
                                <m:rad>
                                  <m:radPr>
                                    <m:degHide m:val="on"/>
                                    <m:ctrlPr>
                                      <a:rPr lang="sv-SE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sSup>
                                      <m:sSupPr>
                                        <m:ctrlPr>
                                          <a:rPr lang="sv-SE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sv-SE" sz="2000" i="1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p>
                                        <m:r>
                                          <a:rPr lang="sv-SE" sz="20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sv-SE" sz="20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Sup>
                                      <m:sSubSupPr>
                                        <m:ctrlPr>
                                          <a:rPr lang="sv-SE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sv-SE" sz="2000" i="1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sv-SE" sz="20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  <m:sup>
                                        <m:r>
                                          <a:rPr lang="sv-SE" sz="20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</m:e>
                                </m:rad>
                              </m:den>
                            </m:f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𝑑𝑎</m:t>
                            </m:r>
                          </m:e>
                        </m:nary>
                      </m:sup>
                    </m:sSup>
                    <m:r>
                      <a:rPr lang="sv-SE" sz="20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sv-SE" sz="2000" b="0" dirty="0" smtClean="0">
                    <a:latin typeface="Calibri" panose="020F0502020204030204" pitchFamily="34" charset="0"/>
                  </a:rPr>
                  <a:t/>
                </a:r>
                <a:br>
                  <a:rPr lang="sv-SE" sz="2000" b="0" dirty="0" smtClean="0">
                    <a:latin typeface="Calibri" panose="020F0502020204030204" pitchFamily="34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sv-SE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20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v-SE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v-SE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v-SE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sv-SE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20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sv-SE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sv-SE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sv-SE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sv-SE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20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sv-SE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sv-SE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sv-SE" sz="20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sv-SE" sz="2000" b="0" dirty="0" smtClean="0">
                    <a:latin typeface="Calibri" panose="020F0502020204030204" pitchFamily="34" charset="0"/>
                  </a:rPr>
                  <a:t/>
                </a:r>
                <a:br>
                  <a:rPr lang="sv-SE" sz="2000" b="0" dirty="0" smtClean="0">
                    <a:latin typeface="Calibri" panose="020F0502020204030204" pitchFamily="34" charset="0"/>
                  </a:rPr>
                </a:br>
                <a:r>
                  <a:rPr lang="sv-SE" sz="2000" b="0" dirty="0" smtClean="0">
                    <a:latin typeface="Calibri" panose="020F0502020204030204" pitchFamily="34" charset="0"/>
                  </a:rPr>
                  <a:t>And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with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that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,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we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get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our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refractivity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profile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4"/>
              </p:nvPr>
            </p:nvSpPr>
            <p:spPr>
              <a:xfrm>
                <a:off x="827584" y="1908000"/>
                <a:ext cx="7776864" cy="4392488"/>
              </a:xfrm>
              <a:blipFill rotWithShape="0">
                <a:blip r:embed="rId2"/>
                <a:stretch>
                  <a:fillRect l="-706" t="-832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Slide Number Placeholder 1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A53005D-0413-4585-BA20-AE41CA68D14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44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836712"/>
            <a:ext cx="6096000" cy="720080"/>
          </a:xfrm>
        </p:spPr>
        <p:txBody>
          <a:bodyPr/>
          <a:lstStyle/>
          <a:p>
            <a:pPr algn="l"/>
            <a:r>
              <a:rPr lang="sv-SE" sz="2800" b="1" dirty="0" smtClean="0">
                <a:latin typeface="Calibri" panose="020F0502020204030204" pitchFamily="34" charset="0"/>
              </a:rPr>
              <a:t>GNSS Radio </a:t>
            </a:r>
            <a:r>
              <a:rPr lang="sv-SE" sz="2800" b="1" dirty="0" err="1" smtClean="0">
                <a:latin typeface="Calibri" panose="020F0502020204030204" pitchFamily="34" charset="0"/>
              </a:rPr>
              <a:t>Occultation</a:t>
            </a:r>
            <a:r>
              <a:rPr lang="sv-SE" sz="2800" b="1" dirty="0" smtClean="0">
                <a:latin typeface="Calibri" panose="020F0502020204030204" pitchFamily="34" charset="0"/>
              </a:rPr>
              <a:t>:</a:t>
            </a:r>
            <a:br>
              <a:rPr lang="sv-SE" sz="2800" b="1" dirty="0" smtClean="0">
                <a:latin typeface="Calibri" panose="020F0502020204030204" pitchFamily="34" charset="0"/>
              </a:rPr>
            </a:br>
            <a:r>
              <a:rPr lang="sv-SE" sz="2800" b="1" i="1" dirty="0" smtClean="0">
                <a:latin typeface="Calibri" panose="020F0502020204030204" pitchFamily="34" charset="0"/>
              </a:rPr>
              <a:t>The </a:t>
            </a:r>
            <a:r>
              <a:rPr lang="sv-SE" sz="2800" b="1" i="1" dirty="0" err="1" smtClean="0">
                <a:latin typeface="Calibri" panose="020F0502020204030204" pitchFamily="34" charset="0"/>
              </a:rPr>
              <a:t>phase</a:t>
            </a:r>
            <a:r>
              <a:rPr lang="sv-SE" sz="2800" b="1" i="1" dirty="0" smtClean="0">
                <a:latin typeface="Calibri" panose="020F0502020204030204" pitchFamily="34" charset="0"/>
              </a:rPr>
              <a:t> </a:t>
            </a:r>
            <a:r>
              <a:rPr lang="sv-SE" sz="2800" b="1" i="1" dirty="0" err="1" smtClean="0">
                <a:latin typeface="Calibri" panose="020F0502020204030204" pitchFamily="34" charset="0"/>
              </a:rPr>
              <a:t>matching</a:t>
            </a:r>
            <a:r>
              <a:rPr lang="sv-SE" sz="2800" b="1" i="1" dirty="0" smtClean="0">
                <a:latin typeface="Calibri" panose="020F0502020204030204" pitchFamily="34" charset="0"/>
              </a:rPr>
              <a:t> operator</a:t>
            </a:r>
            <a:endParaRPr lang="sv-SE" sz="2800" b="1" i="1" dirty="0">
              <a:latin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4"/>
              </p:nvPr>
            </p:nvSpPr>
            <p:spPr>
              <a:xfrm>
                <a:off x="827584" y="1908000"/>
                <a:ext cx="7776864" cy="4392488"/>
              </a:xfrm>
            </p:spPr>
            <p:txBody>
              <a:bodyPr>
                <a:noAutofit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sv-SE" sz="2000" b="0" dirty="0" smtClean="0">
                    <a:latin typeface="Calibri" panose="020F0502020204030204" pitchFamily="34" charset="0"/>
                  </a:rPr>
                  <a:t>However, the instrument in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orbit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receives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a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complex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signal </a:t>
                </a:r>
                <a14:m>
                  <m:oMath xmlns:m="http://schemas.openxmlformats.org/officeDocument/2006/math">
                    <m:r>
                      <a:rPr lang="sv-SE" sz="2000" b="0" i="1" dirty="0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sv-SE" sz="2000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sv-SE" sz="2000" b="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sv-SE" sz="20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sv-SE" sz="2000" b="0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that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we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have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to transform to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bending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angle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sv-SE" sz="2000" dirty="0" smtClean="0">
                    <a:latin typeface="Calibri" panose="020F0502020204030204" pitchFamily="34" charset="0"/>
                  </a:rPr>
                  <a:t>The </a:t>
                </a:r>
                <a:r>
                  <a:rPr lang="sv-SE" sz="2000" dirty="0" err="1" smtClean="0">
                    <a:latin typeface="Calibri" panose="020F0502020204030204" pitchFamily="34" charset="0"/>
                  </a:rPr>
                  <a:t>phase</a:t>
                </a:r>
                <a:r>
                  <a:rPr lang="sv-SE" sz="2000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dirty="0" err="1" smtClean="0">
                    <a:latin typeface="Calibri" panose="020F0502020204030204" pitchFamily="34" charset="0"/>
                  </a:rPr>
                  <a:t>matching</a:t>
                </a:r>
                <a:r>
                  <a:rPr lang="sv-SE" sz="2000" dirty="0" smtClean="0">
                    <a:latin typeface="Calibri" panose="020F0502020204030204" pitchFamily="34" charset="0"/>
                  </a:rPr>
                  <a:t> operator is a </a:t>
                </a:r>
                <a:r>
                  <a:rPr lang="sv-SE" sz="2000" dirty="0" err="1" smtClean="0">
                    <a:latin typeface="Calibri" panose="020F0502020204030204" pitchFamily="34" charset="0"/>
                  </a:rPr>
                  <a:t>Fourier</a:t>
                </a:r>
                <a:r>
                  <a:rPr lang="sv-SE" sz="2000" dirty="0" smtClean="0">
                    <a:latin typeface="Calibri" panose="020F0502020204030204" pitchFamily="34" charset="0"/>
                  </a:rPr>
                  <a:t> integral operator, and transforms </a:t>
                </a:r>
                <a14:m>
                  <m:oMath xmlns:m="http://schemas.openxmlformats.org/officeDocument/2006/math">
                    <m:r>
                      <a:rPr lang="sv-SE" sz="2000" i="1" dirty="0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sv-SE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sv-SE" sz="20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sv-SE" sz="2000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sv-SE" sz="2000" dirty="0" smtClean="0">
                    <a:latin typeface="Calibri" panose="020F0502020204030204" pitchFamily="34" charset="0"/>
                  </a:rPr>
                  <a:t>to </a:t>
                </a:r>
                <a:r>
                  <a:rPr lang="sv-SE" sz="2000" i="1" dirty="0" err="1" smtClean="0">
                    <a:latin typeface="Calibri" panose="020F0502020204030204" pitchFamily="34" charset="0"/>
                  </a:rPr>
                  <a:t>impact</a:t>
                </a:r>
                <a:r>
                  <a:rPr lang="sv-SE" sz="2000" i="1" dirty="0" smtClean="0">
                    <a:latin typeface="Calibri" panose="020F0502020204030204" pitchFamily="34" charset="0"/>
                  </a:rPr>
                  <a:t> parameter space</a:t>
                </a:r>
                <a:r>
                  <a:rPr lang="sv-SE" sz="2000" dirty="0" smtClean="0">
                    <a:latin typeface="Calibri" panose="020F0502020204030204" pitchFamily="34" charset="0"/>
                  </a:rPr>
                  <a:t>:</a:t>
                </a:r>
                <a:br>
                  <a:rPr lang="sv-SE" sz="2000" dirty="0" smtClean="0">
                    <a:latin typeface="Calibri" panose="020F0502020204030204" pitchFamily="34" charset="0"/>
                  </a:rPr>
                </a:br>
                <a14:m>
                  <m:oMath xmlns:m="http://schemas.openxmlformats.org/officeDocument/2006/math">
                    <m:r>
                      <a:rPr lang="sv-SE" sz="2000" b="0" i="1" smtClean="0">
                        <a:latin typeface="Cambria Math" panose="02040503050406030204" pitchFamily="18" charset="0"/>
                      </a:rPr>
                      <m:t>𝑈</m:t>
                    </m:r>
                    <m:d>
                      <m:dPr>
                        <m:ctrlPr>
                          <a:rPr lang="sv-SE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sv-SE" sz="2000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trlPr>
                          <a:rPr lang="sv-SE" sz="20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sv-SE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2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sv-SE" sz="2000" b="0" i="1" smtClean="0">
                                <a:latin typeface="Cambria Math" panose="02040503050406030204" pitchFamily="18" charset="0"/>
                              </a:rPr>
                              <m:t>𝑚𝑖𝑛</m:t>
                            </m:r>
                          </m:sub>
                        </m:sSub>
                      </m:sub>
                      <m:sup>
                        <m:sSub>
                          <m:sSubPr>
                            <m:ctrlPr>
                              <a:rPr lang="sv-SE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2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sv-SE" sz="2000" b="0" i="1" smtClean="0">
                                <a:latin typeface="Cambria Math" panose="02040503050406030204" pitchFamily="18" charset="0"/>
                              </a:rPr>
                              <m:t>𝑚𝑎𝑥</m:t>
                            </m:r>
                          </m:sub>
                        </m:sSub>
                      </m:sup>
                      <m:e>
                        <m:r>
                          <a:rPr lang="sv-SE" sz="20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sv-SE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sv-SE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sv-SE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  <m:sSup>
                          <m:sSupPr>
                            <m:ctrlPr>
                              <a:rPr lang="sv-SE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v-SE" sz="20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sv-SE" sz="20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sv-SE" sz="20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sSub>
                              <m:sSubPr>
                                <m:ctrlPr>
                                  <a:rPr lang="sv-SE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20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sv-SE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sv-SE" sz="20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  <m:r>
                              <a:rPr lang="sv-SE" sz="20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sv-SE" sz="2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sv-SE" sz="20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sv-SE" sz="20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sv-SE" sz="20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sup>
                        </m:sSup>
                        <m:r>
                          <a:rPr lang="sv-SE" sz="20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e>
                    </m:nary>
                    <m:r>
                      <a:rPr lang="sv-SE" sz="20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sv-SE" sz="2000" b="0" dirty="0" smtClean="0">
                    <a:latin typeface="Calibri" panose="020F0502020204030204" pitchFamily="34" charset="0"/>
                  </a:rPr>
                  <a:t/>
                </a:r>
                <a:br>
                  <a:rPr lang="sv-SE" sz="2000" b="0" dirty="0" smtClean="0">
                    <a:latin typeface="Calibri" panose="020F0502020204030204" pitchFamily="34" charset="0"/>
                  </a:rPr>
                </a:br>
                <a:r>
                  <a:rPr lang="sv-SE" sz="2000" b="0" dirty="0" err="1" smtClean="0">
                    <a:latin typeface="Calibri" panose="020F0502020204030204" pitchFamily="34" charset="0"/>
                  </a:rPr>
                  <a:t>where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k_0 is the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wave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number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of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the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received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signal and S(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t,a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) is the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optical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path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length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of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a ”test”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ray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b="0" dirty="0" err="1" smtClean="0">
                    <a:latin typeface="Calibri" panose="020F0502020204030204" pitchFamily="34" charset="0"/>
                  </a:rPr>
                  <a:t>path</a:t>
                </a:r>
                <a:r>
                  <a:rPr lang="sv-SE" sz="2000" b="0" dirty="0" smtClean="0">
                    <a:latin typeface="Calibri" panose="020F0502020204030204" pitchFamily="34" charset="0"/>
                  </a:rPr>
                  <a:t>. </a:t>
                </a:r>
                <a:endParaRPr lang="sv-SE" sz="2000" dirty="0">
                  <a:latin typeface="Calibri" panose="020F0502020204030204" pitchFamily="34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sv-SE" sz="2000" dirty="0" smtClean="0">
                    <a:latin typeface="Calibri" panose="020F0502020204030204" pitchFamily="34" charset="0"/>
                  </a:rPr>
                  <a:t>The </a:t>
                </a:r>
                <a:r>
                  <a:rPr lang="sv-SE" sz="2000" dirty="0" err="1" smtClean="0">
                    <a:latin typeface="Calibri" panose="020F0502020204030204" pitchFamily="34" charset="0"/>
                  </a:rPr>
                  <a:t>bending</a:t>
                </a:r>
                <a:r>
                  <a:rPr lang="sv-SE" sz="2000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dirty="0" err="1" smtClean="0">
                    <a:latin typeface="Calibri" panose="020F0502020204030204" pitchFamily="34" charset="0"/>
                  </a:rPr>
                  <a:t>angle</a:t>
                </a:r>
                <a:r>
                  <a:rPr lang="sv-SE" sz="2000" dirty="0" smtClean="0">
                    <a:latin typeface="Calibri" panose="020F0502020204030204" pitchFamily="34" charset="0"/>
                  </a:rPr>
                  <a:t> is proportional to the </a:t>
                </a:r>
                <a:r>
                  <a:rPr lang="sv-SE" sz="2000" i="1" dirty="0" err="1" smtClean="0">
                    <a:latin typeface="Calibri" panose="020F0502020204030204" pitchFamily="34" charset="0"/>
                  </a:rPr>
                  <a:t>phase</a:t>
                </a:r>
                <a:r>
                  <a:rPr lang="sv-SE" sz="2000" dirty="0" smtClean="0">
                    <a:latin typeface="Calibri" panose="020F0502020204030204" pitchFamily="34" charset="0"/>
                  </a:rPr>
                  <a:t> </a:t>
                </a:r>
                <a:r>
                  <a:rPr lang="sv-SE" sz="2000" dirty="0" err="1" smtClean="0">
                    <a:latin typeface="Calibri" panose="020F0502020204030204" pitchFamily="34" charset="0"/>
                  </a:rPr>
                  <a:t>of</a:t>
                </a:r>
                <a:r>
                  <a:rPr lang="sv-SE" sz="2000" dirty="0" smtClean="0">
                    <a:latin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sv-SE" sz="2000" i="1" dirty="0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sv-SE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sv-SE" sz="200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sv-SE" sz="20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sv-SE" sz="2000" dirty="0" smtClean="0">
                    <a:latin typeface="Calibri" panose="020F0502020204030204" pitchFamily="34" charset="0"/>
                  </a:rPr>
                  <a:t>:</a:t>
                </a:r>
                <a:br>
                  <a:rPr lang="sv-SE" sz="2000" dirty="0" smtClean="0">
                    <a:latin typeface="Calibri" panose="020F0502020204030204" pitchFamily="34" charset="0"/>
                  </a:rPr>
                </a:br>
                <a14:m>
                  <m:oMath xmlns:m="http://schemas.openxmlformats.org/officeDocument/2006/math">
                    <m:r>
                      <a:rPr lang="sv-SE" sz="2000" b="0" i="1" smtClean="0">
                        <a:latin typeface="Cambria Math" panose="02040503050406030204" pitchFamily="18" charset="0"/>
                      </a:rPr>
                      <m:t>𝛼</m:t>
                    </m:r>
                    <m:d>
                      <m:dPr>
                        <m:ctrlPr>
                          <a:rPr lang="sv-SE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sv-SE" sz="2000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sv-SE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v-SE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sv-SE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20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sv-SE" sz="20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  <m:f>
                      <m:fPr>
                        <m:ctrlPr>
                          <a:rPr lang="sv-SE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v-SE" sz="20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sv-SE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∠</m:t>
                        </m:r>
                        <m:r>
                          <a:rPr lang="sv-SE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𝑈</m:t>
                        </m:r>
                      </m:num>
                      <m:den>
                        <m:r>
                          <a:rPr lang="sv-SE" sz="2000" b="0" i="1" smtClean="0">
                            <a:latin typeface="Cambria Math" panose="02040503050406030204" pitchFamily="18" charset="0"/>
                          </a:rPr>
                          <m:t>𝑑𝑎</m:t>
                        </m:r>
                      </m:den>
                    </m:f>
                    <m:r>
                      <a:rPr lang="sv-SE" sz="20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sv-SE" sz="2000" b="0" dirty="0" smtClean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4"/>
              </p:nvPr>
            </p:nvSpPr>
            <p:spPr>
              <a:xfrm>
                <a:off x="827584" y="1908000"/>
                <a:ext cx="7776864" cy="4392488"/>
              </a:xfrm>
              <a:blipFill rotWithShape="0">
                <a:blip r:embed="rId2"/>
                <a:stretch>
                  <a:fillRect l="-706" t="-832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Slide Number Placeholder 1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A53005D-0413-4585-BA20-AE41CA68D149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36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836712"/>
            <a:ext cx="6096000" cy="720080"/>
          </a:xfrm>
        </p:spPr>
        <p:txBody>
          <a:bodyPr/>
          <a:lstStyle/>
          <a:p>
            <a:pPr algn="l"/>
            <a:r>
              <a:rPr lang="sv-SE" sz="2800" b="1" dirty="0" smtClean="0">
                <a:latin typeface="Calibri" panose="020F0502020204030204" pitchFamily="34" charset="0"/>
              </a:rPr>
              <a:t>GNSS Radio </a:t>
            </a:r>
            <a:r>
              <a:rPr lang="sv-SE" sz="2800" b="1" dirty="0" err="1" smtClean="0">
                <a:latin typeface="Calibri" panose="020F0502020204030204" pitchFamily="34" charset="0"/>
              </a:rPr>
              <a:t>Occultation</a:t>
            </a:r>
            <a:r>
              <a:rPr lang="sv-SE" sz="2800" b="1" dirty="0" smtClean="0">
                <a:latin typeface="Calibri" panose="020F0502020204030204" pitchFamily="34" charset="0"/>
              </a:rPr>
              <a:t>:</a:t>
            </a:r>
            <a:br>
              <a:rPr lang="sv-SE" sz="2800" b="1" dirty="0" smtClean="0">
                <a:latin typeface="Calibri" panose="020F0502020204030204" pitchFamily="34" charset="0"/>
              </a:rPr>
            </a:br>
            <a:r>
              <a:rPr lang="sv-SE" sz="2800" b="1" i="1" dirty="0" err="1" smtClean="0">
                <a:latin typeface="Calibri" panose="020F0502020204030204" pitchFamily="34" charset="0"/>
              </a:rPr>
              <a:t>Overview</a:t>
            </a:r>
            <a:endParaRPr lang="sv-SE" sz="2800" b="1" i="1" dirty="0">
              <a:latin typeface="Calibri" panose="020F0502020204030204" pitchFamily="34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A53005D-0413-4585-BA20-AE41CA68D149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Down Arrow 4"/>
          <p:cNvSpPr/>
          <p:nvPr/>
        </p:nvSpPr>
        <p:spPr>
          <a:xfrm rot="16200000">
            <a:off x="2752410" y="3754752"/>
            <a:ext cx="135072" cy="326818"/>
          </a:xfrm>
          <a:prstGeom prst="downArrow">
            <a:avLst/>
          </a:prstGeom>
          <a:ln>
            <a:solidFill>
              <a:srgbClr val="4D636D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3094831" y="3648396"/>
            <a:ext cx="1353962" cy="540286"/>
          </a:xfrm>
          <a:prstGeom prst="roundRect">
            <a:avLst/>
          </a:prstGeom>
          <a:solidFill>
            <a:srgbClr val="4D63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 dirty="0" err="1" smtClean="0">
                <a:latin typeface="Calibri" panose="020F0502020204030204" pitchFamily="34" charset="0"/>
              </a:rPr>
              <a:t>Phase</a:t>
            </a:r>
            <a:r>
              <a:rPr lang="sv-SE" sz="1400" b="1" dirty="0" smtClean="0">
                <a:latin typeface="Calibri" panose="020F0502020204030204" pitchFamily="34" charset="0"/>
              </a:rPr>
              <a:t> </a:t>
            </a:r>
            <a:r>
              <a:rPr lang="sv-SE" sz="1400" b="1" dirty="0" err="1" smtClean="0">
                <a:latin typeface="Calibri" panose="020F0502020204030204" pitchFamily="34" charset="0"/>
              </a:rPr>
              <a:t>matching</a:t>
            </a:r>
            <a:endParaRPr lang="en-US" sz="1400" b="1" dirty="0">
              <a:latin typeface="Calibri" panose="020F050202020403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992136" y="3648396"/>
            <a:ext cx="1353962" cy="540286"/>
          </a:xfrm>
          <a:prstGeom prst="roundRect">
            <a:avLst/>
          </a:prstGeom>
          <a:solidFill>
            <a:srgbClr val="4D63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 dirty="0" err="1" smtClean="0">
                <a:latin typeface="Calibri" panose="020F0502020204030204" pitchFamily="34" charset="0"/>
              </a:rPr>
              <a:t>Inverse</a:t>
            </a:r>
            <a:r>
              <a:rPr lang="sv-SE" sz="1400" b="1" dirty="0" smtClean="0">
                <a:latin typeface="Calibri" panose="020F0502020204030204" pitchFamily="34" charset="0"/>
              </a:rPr>
              <a:t> Abel transform</a:t>
            </a:r>
            <a:endParaRPr lang="en-US" b="1" dirty="0">
              <a:latin typeface="Calibri" panose="020F0502020204030204" pitchFamily="34" charset="0"/>
            </a:endParaRPr>
          </a:p>
        </p:txBody>
      </p:sp>
      <p:sp>
        <p:nvSpPr>
          <p:cNvPr id="8" name="Down Arrow 7"/>
          <p:cNvSpPr/>
          <p:nvPr/>
        </p:nvSpPr>
        <p:spPr>
          <a:xfrm rot="16200000">
            <a:off x="4631617" y="3755117"/>
            <a:ext cx="135072" cy="326818"/>
          </a:xfrm>
          <a:prstGeom prst="downArrow">
            <a:avLst/>
          </a:prstGeom>
          <a:ln>
            <a:solidFill>
              <a:srgbClr val="4D636D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932064" y="3648396"/>
            <a:ext cx="1353962" cy="540286"/>
          </a:xfrm>
          <a:prstGeom prst="roundRect">
            <a:avLst/>
          </a:prstGeom>
          <a:solidFill>
            <a:srgbClr val="4D63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 dirty="0" err="1" smtClean="0">
                <a:latin typeface="Calibri" panose="020F0502020204030204" pitchFamily="34" charset="0"/>
              </a:rPr>
              <a:t>Refractivity</a:t>
            </a:r>
            <a:r>
              <a:rPr lang="sv-SE" sz="1400" b="1" dirty="0" smtClean="0">
                <a:latin typeface="Calibri" panose="020F0502020204030204" pitchFamily="34" charset="0"/>
              </a:rPr>
              <a:t> </a:t>
            </a:r>
            <a:r>
              <a:rPr lang="sv-SE" sz="1400" b="1" dirty="0" err="1" smtClean="0">
                <a:latin typeface="Calibri" panose="020F0502020204030204" pitchFamily="34" charset="0"/>
              </a:rPr>
              <a:t>profile</a:t>
            </a:r>
            <a:endParaRPr lang="en-US" b="1" dirty="0">
              <a:latin typeface="Calibri" panose="020F0502020204030204" pitchFamily="34" charset="0"/>
            </a:endParaRPr>
          </a:p>
        </p:txBody>
      </p:sp>
      <p:sp>
        <p:nvSpPr>
          <p:cNvPr id="15" name="Right Arrow 14"/>
          <p:cNvSpPr/>
          <p:nvPr/>
        </p:nvSpPr>
        <p:spPr>
          <a:xfrm flipV="1">
            <a:off x="6475672" y="3850990"/>
            <a:ext cx="326818" cy="144000"/>
          </a:xfrm>
          <a:prstGeom prst="rightArrow">
            <a:avLst/>
          </a:prstGeom>
          <a:ln>
            <a:solidFill>
              <a:srgbClr val="4D636D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1197526" y="3648018"/>
            <a:ext cx="1353962" cy="540286"/>
          </a:xfrm>
          <a:prstGeom prst="roundRect">
            <a:avLst/>
          </a:prstGeom>
          <a:solidFill>
            <a:srgbClr val="4D63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 dirty="0" err="1" smtClean="0">
                <a:latin typeface="Calibri" panose="020F0502020204030204" pitchFamily="34" charset="0"/>
              </a:rPr>
              <a:t>Received</a:t>
            </a:r>
            <a:r>
              <a:rPr lang="sv-SE" sz="1400" b="1" dirty="0" smtClean="0">
                <a:latin typeface="Calibri" panose="020F0502020204030204" pitchFamily="34" charset="0"/>
              </a:rPr>
              <a:t> signal</a:t>
            </a:r>
            <a:endParaRPr lang="en-US" sz="1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03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 loo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TH fulefel">
      <a:majorFont>
        <a:latin typeface="Gill Sans MT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ppt-mall-bth-ny</Template>
  <TotalTime>15214</TotalTime>
  <Words>528</Words>
  <Application>Microsoft Office PowerPoint</Application>
  <PresentationFormat>On-screen Show (4:3)</PresentationFormat>
  <Paragraphs>124</Paragraphs>
  <Slides>17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Cambria Math</vt:lpstr>
      <vt:lpstr>Gill Sans</vt:lpstr>
      <vt:lpstr>Times New Roman</vt:lpstr>
      <vt:lpstr>New look</vt:lpstr>
      <vt:lpstr>Acrobat Document</vt:lpstr>
      <vt:lpstr> TIMN seminar GNSS Radio Occultation Inversion Methods  Thomas Sievert    September 12th, 2017 Karlskrona, Sweden</vt:lpstr>
      <vt:lpstr>Outline</vt:lpstr>
      <vt:lpstr>GNSS Radio Occultation: Concept</vt:lpstr>
      <vt:lpstr>PowerPoint Presentation</vt:lpstr>
      <vt:lpstr>GNSS Radio Occultation: Features and Applications</vt:lpstr>
      <vt:lpstr>GNSS Radio Occultation: Geometry</vt:lpstr>
      <vt:lpstr>GNSS Radio Occultation: The Abel transform</vt:lpstr>
      <vt:lpstr>GNSS Radio Occultation: The phase matching operator</vt:lpstr>
      <vt:lpstr>GNSS Radio Occultation: Overview</vt:lpstr>
      <vt:lpstr>GNSS Radio Occultation: Limitations</vt:lpstr>
      <vt:lpstr>My project Super-refraction</vt:lpstr>
      <vt:lpstr>My project Current approach</vt:lpstr>
      <vt:lpstr>My project Surface reflections</vt:lpstr>
      <vt:lpstr>My project Surface reflections</vt:lpstr>
      <vt:lpstr>My project Surface reflections</vt:lpstr>
      <vt:lpstr>My project Surface reflections</vt:lpstr>
      <vt:lpstr>PowerPoint Presentation</vt:lpstr>
    </vt:vector>
  </TitlesOfParts>
  <Company>Blekinge Tekniska Högskola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Wave Optics Propagator (WOP)</dc:title>
  <dc:creator>Thomas Sievert</dc:creator>
  <cp:lastModifiedBy>Thomas Sievert</cp:lastModifiedBy>
  <cp:revision>393</cp:revision>
  <cp:lastPrinted>2017-03-14T13:03:41Z</cp:lastPrinted>
  <dcterms:created xsi:type="dcterms:W3CDTF">2016-09-29T16:51:40Z</dcterms:created>
  <dcterms:modified xsi:type="dcterms:W3CDTF">2017-09-12T08:28:50Z</dcterms:modified>
</cp:coreProperties>
</file>