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5" r:id="rId6"/>
    <p:sldId id="325" r:id="rId7"/>
    <p:sldId id="326" r:id="rId8"/>
    <p:sldId id="261" r:id="rId9"/>
    <p:sldId id="266" r:id="rId10"/>
    <p:sldId id="258" r:id="rId11"/>
    <p:sldId id="329" r:id="rId12"/>
    <p:sldId id="333" r:id="rId13"/>
    <p:sldId id="334" r:id="rId14"/>
    <p:sldId id="311" r:id="rId15"/>
    <p:sldId id="332" r:id="rId16"/>
    <p:sldId id="323" r:id="rId17"/>
    <p:sldId id="324" r:id="rId18"/>
    <p:sldId id="335" r:id="rId19"/>
    <p:sldId id="267" r:id="rId20"/>
    <p:sldId id="328" r:id="rId21"/>
    <p:sldId id="268" r:id="rId22"/>
    <p:sldId id="327" r:id="rId23"/>
    <p:sldId id="336" r:id="rId2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8"/>
    <p:restoredTop sz="94674"/>
  </p:normalViewPr>
  <p:slideViewPr>
    <p:cSldViewPr snapToGrid="0" snapToObjects="1">
      <p:cViewPr varScale="1">
        <p:scale>
          <a:sx n="79" d="100"/>
          <a:sy n="79" d="100"/>
        </p:scale>
        <p:origin x="28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CE8630-2D45-A742-A960-5465109F2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019F9C3-8989-BF41-B31A-6E465B0BC7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4940315-CC1E-3B4F-B737-F82EDED0B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0F2C4-B548-DE46-A3A6-0F2BA3301A36}" type="datetimeFigureOut">
              <a:rPr lang="sv-SE" smtClean="0"/>
              <a:t>2018-10-03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CAD380-6669-794D-9493-ABC67CD84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C519B5-1EE4-8741-BEAB-5E98FD9EF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A63B-746C-204A-A832-A48F58F09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4182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731815-F981-D54F-A704-E79CE684D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8662E92-6CE2-2A4F-8585-11D2B7D75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0120B14-BF96-CD40-B437-21DCC6EBB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0F2C4-B548-DE46-A3A6-0F2BA3301A36}" type="datetimeFigureOut">
              <a:rPr lang="sv-SE" smtClean="0"/>
              <a:t>2018-10-03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74EEA83-00C1-2C4A-8458-FB4D601FA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3A65B6-8A1A-4046-B2C3-BFC05E38B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A63B-746C-204A-A832-A48F58F09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381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BA04ACB-3967-EF4C-A439-8C2ACBDCA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2F92C70-C94B-964C-B6BD-E4F95315B8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4E8CBC-8F00-0845-882F-61037A0D0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0F2C4-B548-DE46-A3A6-0F2BA3301A36}" type="datetimeFigureOut">
              <a:rPr lang="sv-SE" smtClean="0"/>
              <a:t>2018-10-03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4C855B-9161-B542-8F6C-6F190D91C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A315B96-C5C9-7D43-AF2A-0011E19E9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A63B-746C-204A-A832-A48F58F09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961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C2E5D7-5E3E-254B-A296-E81B3059C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A803BAC-B040-C840-99A0-08832212E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03C13CE-83CE-4E4D-AAE1-C59AABDDB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0F2C4-B548-DE46-A3A6-0F2BA3301A36}" type="datetimeFigureOut">
              <a:rPr lang="sv-SE" smtClean="0"/>
              <a:t>2018-10-03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90AC59-BE42-3844-AD83-4426C3FB3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0350F0-FF46-DD49-8AF5-70F61651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A63B-746C-204A-A832-A48F58F09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5493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EFBFCB-B335-A048-B284-03961153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D08BF8F-CC7A-2741-88BC-5DC6A9279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0FC1041-9BD9-564D-A382-70D4110F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0F2C4-B548-DE46-A3A6-0F2BA3301A36}" type="datetimeFigureOut">
              <a:rPr lang="sv-SE" smtClean="0"/>
              <a:t>2018-10-03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30DF3D1-9F97-AA4D-A50E-8FC85C3C5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B48E0F-1B33-1048-89E6-71F8F35D4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A63B-746C-204A-A832-A48F58F09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715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53E483-7CBF-3847-9B15-B35F30F1A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5E5FAD-E491-BA40-B55C-04353D3FEC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55EE2A7-AB12-4045-94CD-69877FD44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C3D7F3C-AAAF-8041-AFDC-E6661B29C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0F2C4-B548-DE46-A3A6-0F2BA3301A36}" type="datetimeFigureOut">
              <a:rPr lang="sv-SE" smtClean="0"/>
              <a:t>2018-10-03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1E5462E-1709-4342-9374-64F673F7B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E12E9E-DBA9-2149-8AF9-47E39A054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A63B-746C-204A-A832-A48F58F09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6710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625728-510E-9E42-9279-064B6F783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8B29956-DF00-0345-85AD-FA9E0D353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DAD2209-762F-9D4C-8DDE-825E5E5C4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83E20DD-F863-4A42-B122-0DB8B104E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A2A7FC0-905E-B34E-8178-ACFCBE8FF2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4DB8168-F2F5-0545-B25E-80EB3322D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0F2C4-B548-DE46-A3A6-0F2BA3301A36}" type="datetimeFigureOut">
              <a:rPr lang="sv-SE" smtClean="0"/>
              <a:t>2018-10-03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0B4A799-3F15-4849-9BEE-DCF19E9A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2E3E596-CBEE-4E42-B621-347E974F3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A63B-746C-204A-A832-A48F58F09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729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CF0ED1-551A-A448-960F-8D33BABEB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C9DDB98-AF62-794D-914C-4A0F42625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0F2C4-B548-DE46-A3A6-0F2BA3301A36}" type="datetimeFigureOut">
              <a:rPr lang="sv-SE" smtClean="0"/>
              <a:t>2018-10-03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798ED88-99F4-7A42-A473-D0C4987E0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F92B94-E5C6-2B46-8DF5-DA622E16B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A63B-746C-204A-A832-A48F58F09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560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0FFE243-161B-8C4B-803F-68DB88A51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0F2C4-B548-DE46-A3A6-0F2BA3301A36}" type="datetimeFigureOut">
              <a:rPr lang="sv-SE" smtClean="0"/>
              <a:t>2018-10-03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E48AD33-E439-3E43-99ED-484366A1B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A3EA5C0-B7B8-FE4F-943B-5E2EC73AE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A63B-746C-204A-A832-A48F58F09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36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66AD37-55AB-A24D-BB4C-B48F240B6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7AF07-A3F1-894F-90A9-1A845B39F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8ECB23A-F7CF-4B41-B8E6-0C01CE4D88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58B5BBC-AEF7-E042-80D5-629A1CE87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0F2C4-B548-DE46-A3A6-0F2BA3301A36}" type="datetimeFigureOut">
              <a:rPr lang="sv-SE" smtClean="0"/>
              <a:t>2018-10-03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5F7B192-6D4C-724D-93EA-1DED34DEF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E02ADAE-3D37-9C4F-A04E-265FF3135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A63B-746C-204A-A832-A48F58F09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192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BF1B95-2EC1-E74E-AAF6-AC9691F1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4B16D3A-5BD2-684F-B7A1-FBC871E3E1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5A3D7F0-3860-F04C-8B35-6D0B45CC0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66AAFA8-E606-E749-9D1F-0E60D511E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0F2C4-B548-DE46-A3A6-0F2BA3301A36}" type="datetimeFigureOut">
              <a:rPr lang="sv-SE" smtClean="0"/>
              <a:t>2018-10-03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4C9F816-5820-5541-A3FA-22991F6C7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DE58C0D-8A7F-3941-B831-65AA23112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A63B-746C-204A-A832-A48F58F09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145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B284FAB-A2FE-C040-B395-41BC2FCB9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BA0A6D4-D3AA-A043-92D3-30BE7F3E7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FD9BDC2-0C9A-C841-A992-B065A0977C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0F2C4-B548-DE46-A3A6-0F2BA3301A36}" type="datetimeFigureOut">
              <a:rPr lang="sv-SE" smtClean="0"/>
              <a:t>2018-10-03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21EAC1F-27A6-AA41-A746-A5DB2B870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98A8110-07C7-D24D-8357-B80D95A9E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5A63B-746C-204A-A832-A48F58F097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0440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C41CD2-B9AF-394A-9CE4-792A7CABDF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/>
              <a:t>Triangular</a:t>
            </a:r>
            <a:r>
              <a:rPr lang="sv-SE" dirty="0"/>
              <a:t> </a:t>
            </a:r>
            <a:r>
              <a:rPr lang="sv-SE" dirty="0" err="1"/>
              <a:t>magic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58C8AF0-A990-B143-B6FB-DA8A81CC3F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Heron </a:t>
            </a:r>
            <a:r>
              <a:rPr lang="sv-SE" dirty="0" err="1"/>
              <a:t>triangles</a:t>
            </a:r>
            <a:r>
              <a:rPr lang="sv-SE" dirty="0"/>
              <a:t> (sides), and </a:t>
            </a:r>
            <a:r>
              <a:rPr lang="sv-SE" dirty="0" err="1"/>
              <a:t>commensurable</a:t>
            </a:r>
            <a:r>
              <a:rPr lang="sv-SE" dirty="0"/>
              <a:t> </a:t>
            </a:r>
            <a:r>
              <a:rPr lang="sv-SE" dirty="0" err="1"/>
              <a:t>triangles</a:t>
            </a:r>
            <a:r>
              <a:rPr lang="sv-SE" dirty="0"/>
              <a:t> (</a:t>
            </a:r>
            <a:r>
              <a:rPr lang="sv-SE" dirty="0" err="1"/>
              <a:t>angles</a:t>
            </a:r>
            <a:r>
              <a:rPr lang="sv-SE" dirty="0"/>
              <a:t>),</a:t>
            </a:r>
          </a:p>
          <a:p>
            <a:r>
              <a:rPr lang="sv-SE" dirty="0"/>
              <a:t>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mostly</a:t>
            </a:r>
            <a:r>
              <a:rPr lang="sv-SE" dirty="0"/>
              <a:t> </a:t>
            </a:r>
            <a:r>
              <a:rPr lang="sv-SE" dirty="0" err="1"/>
              <a:t>commensurable</a:t>
            </a:r>
            <a:r>
              <a:rPr lang="sv-SE" dirty="0"/>
              <a:t> </a:t>
            </a:r>
            <a:r>
              <a:rPr lang="sv-SE" dirty="0" err="1"/>
              <a:t>triangles</a:t>
            </a:r>
            <a:endParaRPr lang="sv-SE" dirty="0"/>
          </a:p>
          <a:p>
            <a:endParaRPr lang="sv-SE" dirty="0"/>
          </a:p>
          <a:p>
            <a:r>
              <a:rPr lang="sv-SE" dirty="0"/>
              <a:t>Håkan Lennerstad, BTH</a:t>
            </a:r>
          </a:p>
        </p:txBody>
      </p:sp>
    </p:spTree>
    <p:extLst>
      <p:ext uri="{BB962C8B-B14F-4D97-AF65-F5344CB8AC3E}">
        <p14:creationId xmlns:p14="http://schemas.microsoft.com/office/powerpoint/2010/main" val="699910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mmimage">
            <a:extLst>
              <a:ext uri="{FF2B5EF4-FFF2-40B4-BE49-F238E27FC236}">
                <a16:creationId xmlns:a16="http://schemas.microsoft.com/office/drawing/2014/main" id="{46D0C4E5-738C-9548-A126-64CC2243857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542" y="412917"/>
            <a:ext cx="5295320" cy="600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37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54AEFE68-2344-164B-B0C5-DA01C7313FAF}"/>
              </a:ext>
            </a:extLst>
          </p:cNvPr>
          <p:cNvSpPr txBox="1"/>
          <p:nvPr/>
        </p:nvSpPr>
        <p:spPr>
          <a:xfrm>
            <a:off x="923454" y="374748"/>
            <a:ext cx="7735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/>
              <a:t>Property </a:t>
            </a:r>
            <a:r>
              <a:rPr lang="sv-SE" sz="2400" dirty="0" err="1"/>
              <a:t>correspondence</a:t>
            </a:r>
            <a:endParaRPr lang="sv-SE" sz="2400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D15A9F64-3824-6642-A140-94F45C41186D}"/>
              </a:ext>
            </a:extLst>
          </p:cNvPr>
          <p:cNvSpPr txBox="1"/>
          <p:nvPr/>
        </p:nvSpPr>
        <p:spPr>
          <a:xfrm>
            <a:off x="1140732" y="1747065"/>
            <a:ext cx="773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Right 						n + m = k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762FD33-0882-ED48-BDA6-8C61AA22076A}"/>
              </a:ext>
            </a:extLst>
          </p:cNvPr>
          <p:cNvSpPr txBox="1"/>
          <p:nvPr/>
        </p:nvSpPr>
        <p:spPr>
          <a:xfrm>
            <a:off x="803776" y="3765713"/>
            <a:ext cx="7735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Partition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integer</a:t>
            </a:r>
            <a:r>
              <a:rPr lang="sv-SE" dirty="0"/>
              <a:t>: </a:t>
            </a:r>
            <a:r>
              <a:rPr lang="sv-SE" dirty="0" err="1"/>
              <a:t>write</a:t>
            </a:r>
            <a:r>
              <a:rPr lang="sv-SE" dirty="0"/>
              <a:t> as a </a:t>
            </a:r>
            <a:r>
              <a:rPr lang="sv-SE" dirty="0" err="1"/>
              <a:t>sum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positive </a:t>
            </a:r>
            <a:r>
              <a:rPr lang="sv-SE" dirty="0" err="1"/>
              <a:t>integers</a:t>
            </a:r>
            <a:r>
              <a:rPr lang="sv-SE" dirty="0"/>
              <a:t>.</a:t>
            </a:r>
          </a:p>
          <a:p>
            <a:r>
              <a:rPr lang="sv-SE" dirty="0"/>
              <a:t>1 = 1 (1 </a:t>
            </a:r>
            <a:r>
              <a:rPr lang="sv-SE" dirty="0" err="1"/>
              <a:t>way</a:t>
            </a:r>
            <a:r>
              <a:rPr lang="sv-SE" dirty="0"/>
              <a:t>)</a:t>
            </a:r>
          </a:p>
          <a:p>
            <a:r>
              <a:rPr lang="sv-SE" dirty="0"/>
              <a:t>2 = 2 = 1 + 1 (2 </a:t>
            </a:r>
            <a:r>
              <a:rPr lang="sv-SE" dirty="0" err="1"/>
              <a:t>ways</a:t>
            </a:r>
            <a:r>
              <a:rPr lang="sv-SE" dirty="0"/>
              <a:t>)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AC3F0E-345A-9445-B3C1-B49B46822BC9}"/>
              </a:ext>
            </a:extLst>
          </p:cNvPr>
          <p:cNvSpPr txBox="1"/>
          <p:nvPr/>
        </p:nvSpPr>
        <p:spPr>
          <a:xfrm>
            <a:off x="1140732" y="1256970"/>
            <a:ext cx="773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commensurable</a:t>
            </a:r>
            <a:r>
              <a:rPr lang="sv-SE" dirty="0"/>
              <a:t> </a:t>
            </a:r>
            <a:r>
              <a:rPr lang="sv-SE" dirty="0" err="1"/>
              <a:t>triangle</a:t>
            </a:r>
            <a:r>
              <a:rPr lang="sv-SE" dirty="0"/>
              <a:t>         				</a:t>
            </a:r>
            <a:r>
              <a:rPr lang="sv-SE" dirty="0" err="1"/>
              <a:t>Integer</a:t>
            </a:r>
            <a:r>
              <a:rPr lang="sv-SE" dirty="0"/>
              <a:t> </a:t>
            </a:r>
            <a:r>
              <a:rPr lang="sv-SE" dirty="0" err="1"/>
              <a:t>triple</a:t>
            </a:r>
            <a:r>
              <a:rPr lang="sv-SE" dirty="0"/>
              <a:t> n, m, k</a:t>
            </a:r>
          </a:p>
        </p:txBody>
      </p:sp>
      <p:grpSp>
        <p:nvGrpSpPr>
          <p:cNvPr id="18" name="Grupp 17">
            <a:extLst>
              <a:ext uri="{FF2B5EF4-FFF2-40B4-BE49-F238E27FC236}">
                <a16:creationId xmlns:a16="http://schemas.microsoft.com/office/drawing/2014/main" id="{CFF22E45-B03A-EE47-988C-5F6BAFFF0095}"/>
              </a:ext>
            </a:extLst>
          </p:cNvPr>
          <p:cNvGrpSpPr/>
          <p:nvPr/>
        </p:nvGrpSpPr>
        <p:grpSpPr>
          <a:xfrm>
            <a:off x="9181768" y="466120"/>
            <a:ext cx="1816763" cy="1581699"/>
            <a:chOff x="9027389" y="288158"/>
            <a:chExt cx="1816763" cy="1581699"/>
          </a:xfrm>
        </p:grpSpPr>
        <p:sp>
          <p:nvSpPr>
            <p:cNvPr id="9" name="Triangel 8">
              <a:extLst>
                <a:ext uri="{FF2B5EF4-FFF2-40B4-BE49-F238E27FC236}">
                  <a16:creationId xmlns:a16="http://schemas.microsoft.com/office/drawing/2014/main" id="{E470EAC3-56B5-564E-939B-83EF82A21C5A}"/>
                </a:ext>
              </a:extLst>
            </p:cNvPr>
            <p:cNvSpPr/>
            <p:nvPr/>
          </p:nvSpPr>
          <p:spPr>
            <a:xfrm>
              <a:off x="9123006" y="374748"/>
              <a:ext cx="1650186" cy="1322173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" name="textruta 10">
              <a:extLst>
                <a:ext uri="{FF2B5EF4-FFF2-40B4-BE49-F238E27FC236}">
                  <a16:creationId xmlns:a16="http://schemas.microsoft.com/office/drawing/2014/main" id="{66E874FF-4227-4245-9A3D-5A8C6B5AAC36}"/>
                </a:ext>
              </a:extLst>
            </p:cNvPr>
            <p:cNvSpPr txBox="1"/>
            <p:nvPr/>
          </p:nvSpPr>
          <p:spPr>
            <a:xfrm>
              <a:off x="10024782" y="1256970"/>
              <a:ext cx="5277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𝜋/3</a:t>
              </a:r>
            </a:p>
          </p:txBody>
        </p:sp>
        <p:sp>
          <p:nvSpPr>
            <p:cNvPr id="13" name="textruta 12">
              <a:extLst>
                <a:ext uri="{FF2B5EF4-FFF2-40B4-BE49-F238E27FC236}">
                  <a16:creationId xmlns:a16="http://schemas.microsoft.com/office/drawing/2014/main" id="{6AE18E6F-8D8D-124D-9E49-1B4E6D0E4B77}"/>
                </a:ext>
              </a:extLst>
            </p:cNvPr>
            <p:cNvSpPr txBox="1"/>
            <p:nvPr/>
          </p:nvSpPr>
          <p:spPr>
            <a:xfrm>
              <a:off x="9743531" y="663511"/>
              <a:ext cx="5277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𝜋/3</a:t>
              </a:r>
            </a:p>
          </p:txBody>
        </p:sp>
        <p:sp>
          <p:nvSpPr>
            <p:cNvPr id="14" name="textruta 13">
              <a:extLst>
                <a:ext uri="{FF2B5EF4-FFF2-40B4-BE49-F238E27FC236}">
                  <a16:creationId xmlns:a16="http://schemas.microsoft.com/office/drawing/2014/main" id="{FCA69DFC-77ED-A547-A3CC-001A10C18E61}"/>
                </a:ext>
              </a:extLst>
            </p:cNvPr>
            <p:cNvSpPr txBox="1"/>
            <p:nvPr/>
          </p:nvSpPr>
          <p:spPr>
            <a:xfrm>
              <a:off x="9366665" y="1281493"/>
              <a:ext cx="5277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𝜋/3</a:t>
              </a:r>
            </a:p>
          </p:txBody>
        </p:sp>
        <p:sp>
          <p:nvSpPr>
            <p:cNvPr id="15" name="Båge 14">
              <a:extLst>
                <a:ext uri="{FF2B5EF4-FFF2-40B4-BE49-F238E27FC236}">
                  <a16:creationId xmlns:a16="http://schemas.microsoft.com/office/drawing/2014/main" id="{660ACC94-D3C7-BA46-81CB-FB77CBD4953E}"/>
                </a:ext>
              </a:extLst>
            </p:cNvPr>
            <p:cNvSpPr/>
            <p:nvPr/>
          </p:nvSpPr>
          <p:spPr>
            <a:xfrm rot="1284568">
              <a:off x="9027389" y="1437140"/>
              <a:ext cx="376866" cy="351168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6" name="Båge 15">
              <a:extLst>
                <a:ext uri="{FF2B5EF4-FFF2-40B4-BE49-F238E27FC236}">
                  <a16:creationId xmlns:a16="http://schemas.microsoft.com/office/drawing/2014/main" id="{373B46DB-F696-8C45-B586-A6CA6C8168F8}"/>
                </a:ext>
              </a:extLst>
            </p:cNvPr>
            <p:cNvSpPr/>
            <p:nvPr/>
          </p:nvSpPr>
          <p:spPr>
            <a:xfrm rot="15619430">
              <a:off x="10480135" y="1505840"/>
              <a:ext cx="376866" cy="351168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7" name="Båge 16">
              <a:extLst>
                <a:ext uri="{FF2B5EF4-FFF2-40B4-BE49-F238E27FC236}">
                  <a16:creationId xmlns:a16="http://schemas.microsoft.com/office/drawing/2014/main" id="{FBFCECA3-D524-B644-8091-024D443E776F}"/>
                </a:ext>
              </a:extLst>
            </p:cNvPr>
            <p:cNvSpPr/>
            <p:nvPr/>
          </p:nvSpPr>
          <p:spPr>
            <a:xfrm rot="8234475">
              <a:off x="9759667" y="288158"/>
              <a:ext cx="376866" cy="351168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9" name="textruta 18">
            <a:extLst>
              <a:ext uri="{FF2B5EF4-FFF2-40B4-BE49-F238E27FC236}">
                <a16:creationId xmlns:a16="http://schemas.microsoft.com/office/drawing/2014/main" id="{A58C57C7-4476-224A-B1A4-1DDDB7128CA0}"/>
              </a:ext>
            </a:extLst>
          </p:cNvPr>
          <p:cNvSpPr txBox="1"/>
          <p:nvPr/>
        </p:nvSpPr>
        <p:spPr>
          <a:xfrm>
            <a:off x="1111326" y="2167778"/>
            <a:ext cx="773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Wide </a:t>
            </a:r>
            <a:r>
              <a:rPr lang="sv-SE" dirty="0" err="1"/>
              <a:t>isosceles</a:t>
            </a:r>
            <a:r>
              <a:rPr lang="sv-SE" dirty="0"/>
              <a:t> 					n = m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0A09EEA9-48E2-3C4D-ACB5-1B81060B9CAC}"/>
              </a:ext>
            </a:extLst>
          </p:cNvPr>
          <p:cNvSpPr txBox="1"/>
          <p:nvPr/>
        </p:nvSpPr>
        <p:spPr>
          <a:xfrm>
            <a:off x="1111326" y="2577047"/>
            <a:ext cx="773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Narrow</a:t>
            </a:r>
            <a:r>
              <a:rPr lang="sv-SE" dirty="0"/>
              <a:t> </a:t>
            </a:r>
            <a:r>
              <a:rPr lang="sv-SE" dirty="0" err="1"/>
              <a:t>isosceles</a:t>
            </a:r>
            <a:r>
              <a:rPr lang="sv-SE" dirty="0"/>
              <a:t> 					m = k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514511B6-8A1E-304A-9901-96B949BA59EB}"/>
              </a:ext>
            </a:extLst>
          </p:cNvPr>
          <p:cNvSpPr txBox="1"/>
          <p:nvPr/>
        </p:nvSpPr>
        <p:spPr>
          <a:xfrm>
            <a:off x="769075" y="4651319"/>
            <a:ext cx="773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 =  3 = 2 + 1 = 1 + 1 + 1 (3 </a:t>
            </a:r>
            <a:r>
              <a:rPr lang="sv-SE" dirty="0" err="1"/>
              <a:t>ways</a:t>
            </a:r>
            <a:r>
              <a:rPr lang="sv-SE" dirty="0"/>
              <a:t>)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84C70713-C5E2-2147-965B-04317CB597A4}"/>
              </a:ext>
            </a:extLst>
          </p:cNvPr>
          <p:cNvSpPr txBox="1"/>
          <p:nvPr/>
        </p:nvSpPr>
        <p:spPr>
          <a:xfrm>
            <a:off x="803776" y="5020651"/>
            <a:ext cx="773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4 =  4 = 3 + 1 = 2 + 2 = 2 + 1 + 1 = 1 + 1 + 1 + 1 (5 </a:t>
            </a:r>
            <a:r>
              <a:rPr lang="sv-SE" dirty="0" err="1"/>
              <a:t>ways</a:t>
            </a:r>
            <a:r>
              <a:rPr lang="sv-SE" dirty="0"/>
              <a:t>)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018CDA82-9443-9A4C-85C5-D2D6FA7CD283}"/>
              </a:ext>
            </a:extLst>
          </p:cNvPr>
          <p:cNvSpPr txBox="1"/>
          <p:nvPr/>
        </p:nvSpPr>
        <p:spPr>
          <a:xfrm>
            <a:off x="803776" y="5401714"/>
            <a:ext cx="7603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5 =  5 = 4 + 1 = 3+ 2 = 3 + 1 + 1 = 2 + 2 + 1 = 2 + 1 + 1 + 1 = 1 + 1 + 1 + 1 (7 </a:t>
            </a:r>
            <a:r>
              <a:rPr lang="sv-SE" dirty="0" err="1"/>
              <a:t>ways</a:t>
            </a:r>
            <a:r>
              <a:rPr lang="sv-SE" dirty="0"/>
              <a:t>)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4EA10148-860B-FF44-A049-AAB3FE7A1304}"/>
              </a:ext>
            </a:extLst>
          </p:cNvPr>
          <p:cNvSpPr txBox="1"/>
          <p:nvPr/>
        </p:nvSpPr>
        <p:spPr>
          <a:xfrm>
            <a:off x="6954541" y="3788158"/>
            <a:ext cx="4692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Only</a:t>
            </a:r>
            <a:r>
              <a:rPr lang="sv-SE" dirty="0"/>
              <a:t> </a:t>
            </a:r>
            <a:r>
              <a:rPr lang="sv-SE" dirty="0" err="1"/>
              <a:t>odd</a:t>
            </a:r>
            <a:r>
              <a:rPr lang="sv-SE" dirty="0"/>
              <a:t> </a:t>
            </a:r>
            <a:r>
              <a:rPr lang="sv-SE" dirty="0" err="1"/>
              <a:t>numbers</a:t>
            </a:r>
            <a:r>
              <a:rPr lang="sv-SE" dirty="0"/>
              <a:t> 		</a:t>
            </a:r>
            <a:r>
              <a:rPr lang="sv-SE" dirty="0" err="1"/>
              <a:t>distinct</a:t>
            </a:r>
            <a:r>
              <a:rPr lang="sv-SE" dirty="0"/>
              <a:t> </a:t>
            </a:r>
            <a:r>
              <a:rPr lang="sv-SE" dirty="0" err="1"/>
              <a:t>numbers</a:t>
            </a:r>
            <a:endParaRPr lang="sv-SE" dirty="0"/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B37C83A3-CF98-FC4D-ABCC-292FF4E94342}"/>
              </a:ext>
            </a:extLst>
          </p:cNvPr>
          <p:cNvSpPr txBox="1"/>
          <p:nvPr/>
        </p:nvSpPr>
        <p:spPr>
          <a:xfrm>
            <a:off x="7019214" y="4068685"/>
            <a:ext cx="4692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			1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D64F1676-A5C8-204A-A661-CD5EA0E4D4E1}"/>
              </a:ext>
            </a:extLst>
          </p:cNvPr>
          <p:cNvSpPr txBox="1"/>
          <p:nvPr/>
        </p:nvSpPr>
        <p:spPr>
          <a:xfrm>
            <a:off x="7032738" y="4388703"/>
            <a:ext cx="4692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			1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CDEFA203-2874-4C4C-9771-0E788A207337}"/>
              </a:ext>
            </a:extLst>
          </p:cNvPr>
          <p:cNvSpPr txBox="1"/>
          <p:nvPr/>
        </p:nvSpPr>
        <p:spPr>
          <a:xfrm>
            <a:off x="8789707" y="5420197"/>
            <a:ext cx="1462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	3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0072DAF2-FAC1-024B-91D7-99CE329B8D70}"/>
              </a:ext>
            </a:extLst>
          </p:cNvPr>
          <p:cNvSpPr txBox="1"/>
          <p:nvPr/>
        </p:nvSpPr>
        <p:spPr>
          <a:xfrm>
            <a:off x="7019213" y="4741333"/>
            <a:ext cx="4692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2			2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F22A81A7-9FF9-5240-8B3A-C795AD9C58CD}"/>
              </a:ext>
            </a:extLst>
          </p:cNvPr>
          <p:cNvSpPr txBox="1"/>
          <p:nvPr/>
        </p:nvSpPr>
        <p:spPr>
          <a:xfrm>
            <a:off x="7032738" y="5058984"/>
            <a:ext cx="4692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2			2</a:t>
            </a:r>
          </a:p>
        </p:txBody>
      </p:sp>
      <p:sp>
        <p:nvSpPr>
          <p:cNvPr id="10" name="Ellips 9">
            <a:extLst>
              <a:ext uri="{FF2B5EF4-FFF2-40B4-BE49-F238E27FC236}">
                <a16:creationId xmlns:a16="http://schemas.microsoft.com/office/drawing/2014/main" id="{2ACEACF4-6CEA-5A4E-8B1A-4DC504679A3F}"/>
              </a:ext>
            </a:extLst>
          </p:cNvPr>
          <p:cNvSpPr/>
          <p:nvPr/>
        </p:nvSpPr>
        <p:spPr>
          <a:xfrm>
            <a:off x="2111711" y="4653810"/>
            <a:ext cx="1186035" cy="38001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Ellips 39">
            <a:extLst>
              <a:ext uri="{FF2B5EF4-FFF2-40B4-BE49-F238E27FC236}">
                <a16:creationId xmlns:a16="http://schemas.microsoft.com/office/drawing/2014/main" id="{9EC5CDEA-9751-A640-AD7C-C54585969202}"/>
              </a:ext>
            </a:extLst>
          </p:cNvPr>
          <p:cNvSpPr/>
          <p:nvPr/>
        </p:nvSpPr>
        <p:spPr>
          <a:xfrm>
            <a:off x="2739429" y="5009972"/>
            <a:ext cx="1186035" cy="38001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Ellips 40">
            <a:extLst>
              <a:ext uri="{FF2B5EF4-FFF2-40B4-BE49-F238E27FC236}">
                <a16:creationId xmlns:a16="http://schemas.microsoft.com/office/drawing/2014/main" id="{90918B7F-897C-5045-86D5-14FE2D23A119}"/>
              </a:ext>
            </a:extLst>
          </p:cNvPr>
          <p:cNvSpPr/>
          <p:nvPr/>
        </p:nvSpPr>
        <p:spPr>
          <a:xfrm>
            <a:off x="2577072" y="5422615"/>
            <a:ext cx="1341185" cy="38001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Ellips 41">
            <a:extLst>
              <a:ext uri="{FF2B5EF4-FFF2-40B4-BE49-F238E27FC236}">
                <a16:creationId xmlns:a16="http://schemas.microsoft.com/office/drawing/2014/main" id="{CC4FCD8C-C6E7-BB4F-A036-AF7E153BF172}"/>
              </a:ext>
            </a:extLst>
          </p:cNvPr>
          <p:cNvSpPr/>
          <p:nvPr/>
        </p:nvSpPr>
        <p:spPr>
          <a:xfrm>
            <a:off x="3555214" y="5444206"/>
            <a:ext cx="1341185" cy="38001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2752890B-5610-F14F-B7FA-D91B484C35A4}"/>
              </a:ext>
            </a:extLst>
          </p:cNvPr>
          <p:cNvSpPr txBox="1"/>
          <p:nvPr/>
        </p:nvSpPr>
        <p:spPr>
          <a:xfrm>
            <a:off x="1028683" y="2997760"/>
            <a:ext cx="773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Equilateral</a:t>
            </a:r>
            <a:r>
              <a:rPr lang="sv-SE" dirty="0"/>
              <a:t>					n = m = k ( =1)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ED78101D-BD3D-CF45-9E17-F54EF871F528}"/>
              </a:ext>
            </a:extLst>
          </p:cNvPr>
          <p:cNvSpPr txBox="1"/>
          <p:nvPr/>
        </p:nvSpPr>
        <p:spPr>
          <a:xfrm>
            <a:off x="803775" y="5782777"/>
            <a:ext cx="7603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6 =  6 = 5 + 1 = 4+ 2 = 3 + 3 = 4 + 1 + 1 = 3 + 2 + 1 = 2 + 2 + 2 = 3 + 1 + 1 + 1 = 2 + 2 + 1 + 1 =2 + 1 + 1 + 1 + 1 = 1 + 1 + 1 + 1 + 1 + 1 (11 </a:t>
            </a:r>
            <a:r>
              <a:rPr lang="sv-SE" dirty="0" err="1"/>
              <a:t>ways</a:t>
            </a:r>
            <a:r>
              <a:rPr lang="sv-SE" dirty="0"/>
              <a:t>)</a:t>
            </a:r>
          </a:p>
        </p:txBody>
      </p:sp>
      <p:sp>
        <p:nvSpPr>
          <p:cNvPr id="46" name="Ellips 45">
            <a:extLst>
              <a:ext uri="{FF2B5EF4-FFF2-40B4-BE49-F238E27FC236}">
                <a16:creationId xmlns:a16="http://schemas.microsoft.com/office/drawing/2014/main" id="{789459AC-3F10-1D40-88CF-FAEEA1D59FFD}"/>
              </a:ext>
            </a:extLst>
          </p:cNvPr>
          <p:cNvSpPr/>
          <p:nvPr/>
        </p:nvSpPr>
        <p:spPr>
          <a:xfrm>
            <a:off x="5349086" y="5789529"/>
            <a:ext cx="1341185" cy="380011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Ellips 46">
            <a:extLst>
              <a:ext uri="{FF2B5EF4-FFF2-40B4-BE49-F238E27FC236}">
                <a16:creationId xmlns:a16="http://schemas.microsoft.com/office/drawing/2014/main" id="{53BA080E-6E77-694C-8112-A32ECC867465}"/>
              </a:ext>
            </a:extLst>
          </p:cNvPr>
          <p:cNvSpPr/>
          <p:nvPr/>
        </p:nvSpPr>
        <p:spPr>
          <a:xfrm>
            <a:off x="4225806" y="5810079"/>
            <a:ext cx="1341185" cy="38001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Ellips 47">
            <a:extLst>
              <a:ext uri="{FF2B5EF4-FFF2-40B4-BE49-F238E27FC236}">
                <a16:creationId xmlns:a16="http://schemas.microsoft.com/office/drawing/2014/main" id="{0C92FBBA-BD70-2C40-8A0E-56063ADBB747}"/>
              </a:ext>
            </a:extLst>
          </p:cNvPr>
          <p:cNvSpPr/>
          <p:nvPr/>
        </p:nvSpPr>
        <p:spPr>
          <a:xfrm>
            <a:off x="3189551" y="5795947"/>
            <a:ext cx="1341185" cy="38001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80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8" grpId="1"/>
      <p:bldP spid="29" grpId="0"/>
      <p:bldP spid="30" grpId="0"/>
      <p:bldP spid="10" grpId="0" animBg="1"/>
      <p:bldP spid="40" grpId="0" animBg="1"/>
      <p:bldP spid="41" grpId="0" animBg="1"/>
      <p:bldP spid="42" grpId="0" animBg="1"/>
      <p:bldP spid="43" grpId="0"/>
      <p:bldP spid="44" grpId="0"/>
      <p:bldP spid="46" grpId="0" animBg="1"/>
      <p:bldP spid="47" grpId="0" animBg="1"/>
      <p:bldP spid="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mmimage">
            <a:extLst>
              <a:ext uri="{FF2B5EF4-FFF2-40B4-BE49-F238E27FC236}">
                <a16:creationId xmlns:a16="http://schemas.microsoft.com/office/drawing/2014/main" id="{46D0C4E5-738C-9548-A126-64CC2243857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542" y="412917"/>
            <a:ext cx="5295320" cy="600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5927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A3B7A907-0C1F-EF4B-BC4E-0021D9264BF6}"/>
              </a:ext>
            </a:extLst>
          </p:cNvPr>
          <p:cNvSpPr txBox="1"/>
          <p:nvPr/>
        </p:nvSpPr>
        <p:spPr>
          <a:xfrm>
            <a:off x="1727200" y="431800"/>
            <a:ext cx="506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Q1: </a:t>
            </a:r>
            <a:r>
              <a:rPr lang="sv-SE" dirty="0" err="1"/>
              <a:t>Can</a:t>
            </a:r>
            <a:r>
              <a:rPr lang="sv-SE" dirty="0"/>
              <a:t> a </a:t>
            </a:r>
            <a:r>
              <a:rPr lang="sv-SE" dirty="0" err="1"/>
              <a:t>branch</a:t>
            </a:r>
            <a:r>
              <a:rPr lang="sv-SE" dirty="0"/>
              <a:t> end?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297283D-E2C9-2C45-AF5A-C8044A92C39E}"/>
              </a:ext>
            </a:extLst>
          </p:cNvPr>
          <p:cNvSpPr txBox="1"/>
          <p:nvPr/>
        </p:nvSpPr>
        <p:spPr>
          <a:xfrm>
            <a:off x="1727200" y="901700"/>
            <a:ext cx="506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Q2: Will all </a:t>
            </a:r>
            <a:r>
              <a:rPr lang="sv-SE" dirty="0" err="1"/>
              <a:t>integer</a:t>
            </a:r>
            <a:r>
              <a:rPr lang="sv-SE" dirty="0"/>
              <a:t> </a:t>
            </a:r>
            <a:r>
              <a:rPr lang="sv-SE" dirty="0" err="1"/>
              <a:t>triples</a:t>
            </a:r>
            <a:r>
              <a:rPr lang="sv-SE" dirty="0"/>
              <a:t> </a:t>
            </a:r>
            <a:r>
              <a:rPr lang="sv-SE" dirty="0" err="1"/>
              <a:t>appear</a:t>
            </a:r>
            <a:r>
              <a:rPr lang="sv-SE" dirty="0"/>
              <a:t>?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4B5B9563-7538-BD47-9319-FD9D175DE7D9}"/>
              </a:ext>
            </a:extLst>
          </p:cNvPr>
          <p:cNvSpPr txBox="1"/>
          <p:nvPr/>
        </p:nvSpPr>
        <p:spPr>
          <a:xfrm>
            <a:off x="1727200" y="1371600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A1,1: Is </a:t>
            </a:r>
            <a:r>
              <a:rPr lang="sv-SE" dirty="0" err="1"/>
              <a:t>always</a:t>
            </a:r>
            <a:r>
              <a:rPr lang="sv-SE" dirty="0"/>
              <a:t>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triples</a:t>
            </a:r>
            <a:r>
              <a:rPr lang="sv-SE" dirty="0"/>
              <a:t> (a + 1, b, c) and (a, b + 1, c) and (a, b, c + 1) </a:t>
            </a:r>
            <a:r>
              <a:rPr lang="sv-SE" dirty="0" err="1"/>
              <a:t>relatively</a:t>
            </a:r>
            <a:r>
              <a:rPr lang="sv-SE" dirty="0"/>
              <a:t> </a:t>
            </a:r>
            <a:r>
              <a:rPr lang="sv-SE" dirty="0" err="1"/>
              <a:t>prime</a:t>
            </a:r>
            <a:r>
              <a:rPr lang="sv-SE" dirty="0"/>
              <a:t>? 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AB0D8491-6223-AE4A-B3C2-BA640FDF0BB8}"/>
              </a:ext>
            </a:extLst>
          </p:cNvPr>
          <p:cNvSpPr txBox="1"/>
          <p:nvPr/>
        </p:nvSpPr>
        <p:spPr>
          <a:xfrm>
            <a:off x="1727200" y="1841500"/>
            <a:ext cx="887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A1,2: If (a + 1, b) and (a, b + 1) </a:t>
            </a:r>
            <a:r>
              <a:rPr lang="sv-SE" dirty="0" err="1"/>
              <a:t>are</a:t>
            </a:r>
            <a:r>
              <a:rPr lang="sv-SE" dirty="0"/>
              <a:t> not </a:t>
            </a:r>
            <a:r>
              <a:rPr lang="sv-SE" dirty="0" err="1"/>
              <a:t>relatively</a:t>
            </a:r>
            <a:r>
              <a:rPr lang="sv-SE" dirty="0"/>
              <a:t> </a:t>
            </a:r>
            <a:r>
              <a:rPr lang="sv-SE" dirty="0" err="1"/>
              <a:t>prime</a:t>
            </a:r>
            <a:r>
              <a:rPr lang="sv-SE" dirty="0"/>
              <a:t>, </a:t>
            </a:r>
            <a:r>
              <a:rPr lang="sv-SE" dirty="0" err="1"/>
              <a:t>then</a:t>
            </a:r>
            <a:endParaRPr lang="sv-SE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70D0B972-D50A-3647-995E-D46B2AB53747}"/>
              </a:ext>
            </a:extLst>
          </p:cNvPr>
          <p:cNvSpPr txBox="1"/>
          <p:nvPr/>
        </p:nvSpPr>
        <p:spPr>
          <a:xfrm>
            <a:off x="1727200" y="2311400"/>
            <a:ext cx="887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A1,3: a + 1 = Ab’, </a:t>
            </a:r>
            <a:r>
              <a:rPr lang="sv-SE" dirty="0" err="1"/>
              <a:t>where</a:t>
            </a:r>
            <a:r>
              <a:rPr lang="sv-SE" dirty="0"/>
              <a:t> b’ is a </a:t>
            </a:r>
            <a:r>
              <a:rPr lang="sv-SE" dirty="0" err="1"/>
              <a:t>factor</a:t>
            </a:r>
            <a:r>
              <a:rPr lang="sv-SE" dirty="0"/>
              <a:t> in b. And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84A9A1C1-F3E3-A44A-8E02-23C72B8715F4}"/>
              </a:ext>
            </a:extLst>
          </p:cNvPr>
          <p:cNvSpPr txBox="1"/>
          <p:nvPr/>
        </p:nvSpPr>
        <p:spPr>
          <a:xfrm>
            <a:off x="1727200" y="2781300"/>
            <a:ext cx="887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A1,4: And b = Bb’. </a:t>
            </a:r>
            <a:r>
              <a:rPr lang="sv-SE" dirty="0" err="1"/>
              <a:t>This</a:t>
            </a:r>
            <a:r>
              <a:rPr lang="sv-SE" dirty="0"/>
              <a:t> gives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0109A0E6-BEDB-FB4E-AF9F-34FF13F0C304}"/>
              </a:ext>
            </a:extLst>
          </p:cNvPr>
          <p:cNvSpPr txBox="1"/>
          <p:nvPr/>
        </p:nvSpPr>
        <p:spPr>
          <a:xfrm>
            <a:off x="1727200" y="3251200"/>
            <a:ext cx="887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A1,5: (A – B)b’ = 1.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3BBDF106-4F0A-9D4E-8C1C-D4C4C54A89FD}"/>
              </a:ext>
            </a:extLst>
          </p:cNvPr>
          <p:cNvSpPr txBox="1"/>
          <p:nvPr/>
        </p:nvSpPr>
        <p:spPr>
          <a:xfrm>
            <a:off x="1727200" y="3695700"/>
            <a:ext cx="887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A1,6: </a:t>
            </a:r>
            <a:r>
              <a:rPr lang="sv-SE" dirty="0" err="1"/>
              <a:t>Which</a:t>
            </a:r>
            <a:r>
              <a:rPr lang="sv-SE" dirty="0"/>
              <a:t>  </a:t>
            </a:r>
            <a:r>
              <a:rPr lang="sv-SE" dirty="0" err="1"/>
              <a:t>forces</a:t>
            </a:r>
            <a:r>
              <a:rPr lang="sv-SE" dirty="0"/>
              <a:t> b’ = 1.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D8931C45-AEFE-9C4C-86C3-E3A6A33A8035}"/>
              </a:ext>
            </a:extLst>
          </p:cNvPr>
          <p:cNvSpPr txBox="1"/>
          <p:nvPr/>
        </p:nvSpPr>
        <p:spPr>
          <a:xfrm>
            <a:off x="1727200" y="4140200"/>
            <a:ext cx="887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A1,7: So </a:t>
            </a:r>
            <a:r>
              <a:rPr lang="sv-SE" dirty="0" err="1"/>
              <a:t>if</a:t>
            </a:r>
            <a:r>
              <a:rPr lang="sv-SE" dirty="0"/>
              <a:t> a + 1, b and a, b+1 </a:t>
            </a:r>
            <a:r>
              <a:rPr lang="sv-SE" dirty="0" err="1"/>
              <a:t>are</a:t>
            </a:r>
            <a:r>
              <a:rPr lang="sv-SE" dirty="0"/>
              <a:t> not </a:t>
            </a:r>
            <a:r>
              <a:rPr lang="sv-SE" dirty="0" err="1"/>
              <a:t>relatively</a:t>
            </a:r>
            <a:r>
              <a:rPr lang="sv-SE" dirty="0"/>
              <a:t> </a:t>
            </a:r>
            <a:r>
              <a:rPr lang="sv-SE" dirty="0" err="1"/>
              <a:t>prime</a:t>
            </a:r>
            <a:r>
              <a:rPr lang="sv-SE" dirty="0"/>
              <a:t>, </a:t>
            </a:r>
            <a:r>
              <a:rPr lang="sv-SE" dirty="0" err="1"/>
              <a:t>then</a:t>
            </a:r>
            <a:r>
              <a:rPr lang="sv-SE" dirty="0"/>
              <a:t> a and b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relatively</a:t>
            </a:r>
            <a:r>
              <a:rPr lang="sv-SE" dirty="0"/>
              <a:t> </a:t>
            </a:r>
            <a:r>
              <a:rPr lang="sv-SE" dirty="0" err="1"/>
              <a:t>prime</a:t>
            </a:r>
            <a:r>
              <a:rPr lang="sv-SE" dirty="0"/>
              <a:t>.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9A99F5E7-B1EE-584C-960A-670337639FEE}"/>
              </a:ext>
            </a:extLst>
          </p:cNvPr>
          <p:cNvSpPr txBox="1"/>
          <p:nvPr/>
        </p:nvSpPr>
        <p:spPr>
          <a:xfrm>
            <a:off x="1727200" y="4584700"/>
            <a:ext cx="887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A1,8: So </a:t>
            </a:r>
            <a:r>
              <a:rPr lang="sv-SE" dirty="0" err="1"/>
              <a:t>then</a:t>
            </a:r>
            <a:r>
              <a:rPr lang="sv-SE" dirty="0"/>
              <a:t> a, b, c + 1 </a:t>
            </a:r>
            <a:r>
              <a:rPr lang="sv-SE" dirty="0" err="1"/>
              <a:t>relatively</a:t>
            </a:r>
            <a:r>
              <a:rPr lang="sv-SE" dirty="0"/>
              <a:t> </a:t>
            </a:r>
            <a:r>
              <a:rPr lang="sv-SE" dirty="0" err="1"/>
              <a:t>prime</a:t>
            </a:r>
            <a:r>
              <a:rPr lang="sv-SE" dirty="0"/>
              <a:t>.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56AF4853-4245-454C-A986-DF260182536D}"/>
              </a:ext>
            </a:extLst>
          </p:cNvPr>
          <p:cNvSpPr txBox="1"/>
          <p:nvPr/>
        </p:nvSpPr>
        <p:spPr>
          <a:xfrm>
            <a:off x="1727200" y="5029200"/>
            <a:ext cx="887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A1,9: Q1 </a:t>
            </a:r>
            <a:r>
              <a:rPr lang="sv-SE" dirty="0" err="1"/>
              <a:t>answered</a:t>
            </a:r>
            <a:r>
              <a:rPr lang="sv-SE" dirty="0"/>
              <a:t>: No!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98D26001-AF3E-9847-9055-D938ACB86FDC}"/>
              </a:ext>
            </a:extLst>
          </p:cNvPr>
          <p:cNvSpPr txBox="1"/>
          <p:nvPr/>
        </p:nvSpPr>
        <p:spPr>
          <a:xfrm>
            <a:off x="1727200" y="5473700"/>
            <a:ext cx="887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A2,1: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triples</a:t>
            </a:r>
            <a:r>
              <a:rPr lang="sv-SE" dirty="0"/>
              <a:t> a - 1, b, c and a, b - 1, c and a, b, c - 1 </a:t>
            </a:r>
            <a:r>
              <a:rPr lang="sv-SE" dirty="0" err="1"/>
              <a:t>relatively</a:t>
            </a:r>
            <a:r>
              <a:rPr lang="sv-SE" dirty="0"/>
              <a:t> </a:t>
            </a:r>
            <a:r>
              <a:rPr lang="sv-SE" dirty="0" err="1"/>
              <a:t>prime</a:t>
            </a:r>
            <a:r>
              <a:rPr lang="sv-SE" dirty="0"/>
              <a:t>. (</a:t>
            </a:r>
            <a:r>
              <a:rPr lang="sv-SE" dirty="0" err="1"/>
              <a:t>Similar</a:t>
            </a:r>
            <a:r>
              <a:rPr lang="sv-SE" dirty="0"/>
              <a:t> </a:t>
            </a:r>
            <a:r>
              <a:rPr lang="sv-SE" dirty="0" err="1"/>
              <a:t>proof</a:t>
            </a:r>
            <a:r>
              <a:rPr lang="sv-SE" dirty="0"/>
              <a:t>.)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D8751898-0FF0-214F-A671-FD1C1AF0BF06}"/>
              </a:ext>
            </a:extLst>
          </p:cNvPr>
          <p:cNvSpPr txBox="1"/>
          <p:nvPr/>
        </p:nvSpPr>
        <p:spPr>
          <a:xfrm>
            <a:off x="1727200" y="5918200"/>
            <a:ext cx="887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A2,2: Q2 </a:t>
            </a:r>
            <a:r>
              <a:rPr lang="sv-SE" dirty="0" err="1"/>
              <a:t>answered</a:t>
            </a:r>
            <a:r>
              <a:rPr lang="sv-SE" dirty="0"/>
              <a:t>: </a:t>
            </a:r>
            <a:r>
              <a:rPr lang="sv-SE" dirty="0" err="1"/>
              <a:t>Yes</a:t>
            </a:r>
            <a:r>
              <a:rPr lang="sv-SE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27042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54AEFE68-2344-164B-B0C5-DA01C7313FAF}"/>
              </a:ext>
            </a:extLst>
          </p:cNvPr>
          <p:cNvSpPr txBox="1"/>
          <p:nvPr/>
        </p:nvSpPr>
        <p:spPr>
          <a:xfrm>
            <a:off x="923454" y="374748"/>
            <a:ext cx="8571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Number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commensurable</a:t>
            </a:r>
            <a:r>
              <a:rPr lang="sv-SE" dirty="0"/>
              <a:t> </a:t>
            </a:r>
            <a:r>
              <a:rPr lang="sv-SE" dirty="0" err="1"/>
              <a:t>triangles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generation g? </a:t>
            </a:r>
            <a:r>
              <a:rPr lang="sv-SE" dirty="0" err="1"/>
              <a:t>This</a:t>
            </a:r>
            <a:r>
              <a:rPr lang="sv-SE" dirty="0"/>
              <a:t> is </a:t>
            </a:r>
            <a:r>
              <a:rPr lang="sv-SE" dirty="0" err="1"/>
              <a:t>g</a:t>
            </a:r>
            <a:r>
              <a:rPr lang="sv-SE" baseline="-25000" dirty="0" err="1"/>
              <a:t>n</a:t>
            </a:r>
            <a:r>
              <a:rPr lang="sv-SE" dirty="0"/>
              <a:t>.    g</a:t>
            </a:r>
            <a:r>
              <a:rPr lang="sv-SE" baseline="-25000" dirty="0"/>
              <a:t>3</a:t>
            </a:r>
            <a:r>
              <a:rPr lang="sv-SE" dirty="0"/>
              <a:t> = 1, g</a:t>
            </a:r>
            <a:r>
              <a:rPr lang="sv-SE" baseline="-25000" dirty="0"/>
              <a:t>4</a:t>
            </a:r>
            <a:r>
              <a:rPr lang="sv-SE" dirty="0"/>
              <a:t> = 1, g</a:t>
            </a:r>
            <a:r>
              <a:rPr lang="sv-SE" baseline="-25000" dirty="0"/>
              <a:t>5</a:t>
            </a:r>
            <a:r>
              <a:rPr lang="sv-SE" dirty="0"/>
              <a:t> = 2, g</a:t>
            </a:r>
            <a:r>
              <a:rPr lang="sv-SE" baseline="-25000" dirty="0"/>
              <a:t>6</a:t>
            </a:r>
            <a:r>
              <a:rPr lang="sv-SE" dirty="0"/>
              <a:t> = 2, …  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AC3F0E-345A-9445-B3C1-B49B46822BC9}"/>
              </a:ext>
            </a:extLst>
          </p:cNvPr>
          <p:cNvSpPr txBox="1"/>
          <p:nvPr/>
        </p:nvSpPr>
        <p:spPr>
          <a:xfrm>
            <a:off x="923454" y="659593"/>
            <a:ext cx="773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Same as the </a:t>
            </a:r>
            <a:r>
              <a:rPr lang="sv-SE" dirty="0" err="1"/>
              <a:t>number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partitions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integer</a:t>
            </a:r>
            <a:r>
              <a:rPr lang="sv-SE" dirty="0"/>
              <a:t> g in </a:t>
            </a:r>
            <a:r>
              <a:rPr lang="sv-SE" dirty="0" err="1"/>
              <a:t>three</a:t>
            </a:r>
            <a:r>
              <a:rPr lang="sv-SE" dirty="0"/>
              <a:t> terms.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297B0D25-34E2-1C40-A98B-8910CE086986}"/>
              </a:ext>
            </a:extLst>
          </p:cNvPr>
          <p:cNvSpPr txBox="1"/>
          <p:nvPr/>
        </p:nvSpPr>
        <p:spPr>
          <a:xfrm>
            <a:off x="813847" y="1168896"/>
            <a:ext cx="4260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Consider</a:t>
            </a:r>
            <a:r>
              <a:rPr lang="sv-SE" dirty="0"/>
              <a:t> </a:t>
            </a:r>
            <a:r>
              <a:rPr lang="sv-SE" dirty="0" err="1"/>
              <a:t>regular</a:t>
            </a:r>
            <a:r>
              <a:rPr lang="sv-SE" dirty="0"/>
              <a:t> polygon </a:t>
            </a:r>
            <a:r>
              <a:rPr lang="sv-SE" dirty="0" err="1"/>
              <a:t>with</a:t>
            </a:r>
            <a:r>
              <a:rPr lang="sv-SE" dirty="0"/>
              <a:t> n </a:t>
            </a:r>
            <a:r>
              <a:rPr lang="sv-SE" dirty="0" err="1"/>
              <a:t>corners</a:t>
            </a:r>
            <a:r>
              <a:rPr lang="sv-SE" dirty="0"/>
              <a:t>.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DA01389C-667E-5745-98EE-5BD1230B74BC}"/>
              </a:ext>
            </a:extLst>
          </p:cNvPr>
          <p:cNvSpPr txBox="1"/>
          <p:nvPr/>
        </p:nvSpPr>
        <p:spPr>
          <a:xfrm>
            <a:off x="923454" y="1683102"/>
            <a:ext cx="773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Number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distinct</a:t>
            </a:r>
            <a:r>
              <a:rPr lang="sv-SE" dirty="0"/>
              <a:t> </a:t>
            </a:r>
            <a:r>
              <a:rPr lang="sv-SE" dirty="0" err="1"/>
              <a:t>triangles</a:t>
            </a:r>
            <a:r>
              <a:rPr lang="sv-SE" dirty="0"/>
              <a:t> by </a:t>
            </a:r>
            <a:r>
              <a:rPr lang="sv-SE" dirty="0" err="1"/>
              <a:t>connecting</a:t>
            </a:r>
            <a:r>
              <a:rPr lang="sv-SE" dirty="0"/>
              <a:t> </a:t>
            </a:r>
            <a:r>
              <a:rPr lang="sv-SE" dirty="0" err="1"/>
              <a:t>corners</a:t>
            </a:r>
            <a:r>
              <a:rPr lang="sv-SE" dirty="0"/>
              <a:t>: </a:t>
            </a:r>
            <a:r>
              <a:rPr lang="sv-SE" dirty="0" err="1"/>
              <a:t>p</a:t>
            </a:r>
            <a:r>
              <a:rPr lang="sv-SE" baseline="-25000" dirty="0" err="1"/>
              <a:t>n</a:t>
            </a:r>
            <a:r>
              <a:rPr lang="sv-SE" dirty="0"/>
              <a:t>.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3EA70D7A-F115-B54A-87D1-41B64E07467D}"/>
              </a:ext>
            </a:extLst>
          </p:cNvPr>
          <p:cNvSpPr txBox="1"/>
          <p:nvPr/>
        </p:nvSpPr>
        <p:spPr>
          <a:xfrm>
            <a:off x="923454" y="2068126"/>
            <a:ext cx="773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All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rational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root</a:t>
            </a:r>
            <a:r>
              <a:rPr lang="sv-SE" dirty="0"/>
              <a:t> </a:t>
            </a:r>
            <a:r>
              <a:rPr lang="sv-SE" dirty="0" err="1"/>
              <a:t>angle</a:t>
            </a:r>
            <a:r>
              <a:rPr lang="sv-SE" dirty="0"/>
              <a:t> 𝜋 /n, at </a:t>
            </a:r>
            <a:r>
              <a:rPr lang="sv-SE" dirty="0" err="1"/>
              <a:t>most</a:t>
            </a:r>
            <a:r>
              <a:rPr lang="sv-SE" dirty="0"/>
              <a:t>.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373EC69B-3254-AF44-A460-240AA5B6C287}"/>
              </a:ext>
            </a:extLst>
          </p:cNvPr>
          <p:cNvSpPr txBox="1"/>
          <p:nvPr/>
        </p:nvSpPr>
        <p:spPr>
          <a:xfrm>
            <a:off x="923454" y="2521945"/>
            <a:ext cx="773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Since</a:t>
            </a:r>
            <a:r>
              <a:rPr lang="sv-SE" dirty="0"/>
              <a:t>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belong</a:t>
            </a:r>
            <a:r>
              <a:rPr lang="sv-SE" dirty="0"/>
              <a:t> to an </a:t>
            </a:r>
            <a:r>
              <a:rPr lang="sv-SE" dirty="0" err="1"/>
              <a:t>earlier</a:t>
            </a:r>
            <a:r>
              <a:rPr lang="sv-SE" dirty="0"/>
              <a:t> generation.</a:t>
            </a:r>
          </a:p>
        </p:txBody>
      </p:sp>
      <p:sp>
        <p:nvSpPr>
          <p:cNvPr id="12" name="Triangel 11">
            <a:extLst>
              <a:ext uri="{FF2B5EF4-FFF2-40B4-BE49-F238E27FC236}">
                <a16:creationId xmlns:a16="http://schemas.microsoft.com/office/drawing/2014/main" id="{1872E8B9-FB98-8244-B05F-C826DAC9715A}"/>
              </a:ext>
            </a:extLst>
          </p:cNvPr>
          <p:cNvSpPr/>
          <p:nvPr/>
        </p:nvSpPr>
        <p:spPr>
          <a:xfrm>
            <a:off x="5548217" y="1168896"/>
            <a:ext cx="367200" cy="309600"/>
          </a:xfrm>
          <a:prstGeom prst="triangl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169FE43B-43FB-0542-9B2B-879478B5E5A3}"/>
              </a:ext>
            </a:extLst>
          </p:cNvPr>
          <p:cNvSpPr/>
          <p:nvPr/>
        </p:nvSpPr>
        <p:spPr>
          <a:xfrm>
            <a:off x="6203417" y="1168896"/>
            <a:ext cx="352800" cy="3096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gelbunden femhörning 13">
            <a:extLst>
              <a:ext uri="{FF2B5EF4-FFF2-40B4-BE49-F238E27FC236}">
                <a16:creationId xmlns:a16="http://schemas.microsoft.com/office/drawing/2014/main" id="{CD8F76CF-1979-8441-A798-5862474D7ED9}"/>
              </a:ext>
            </a:extLst>
          </p:cNvPr>
          <p:cNvSpPr/>
          <p:nvPr/>
        </p:nvSpPr>
        <p:spPr>
          <a:xfrm>
            <a:off x="6910251" y="1084976"/>
            <a:ext cx="418012" cy="393520"/>
          </a:xfrm>
          <a:prstGeom prst="pentagon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Sexhörning 14">
            <a:extLst>
              <a:ext uri="{FF2B5EF4-FFF2-40B4-BE49-F238E27FC236}">
                <a16:creationId xmlns:a16="http://schemas.microsoft.com/office/drawing/2014/main" id="{EDFE5E92-E206-D642-8A78-80833404A890}"/>
              </a:ext>
            </a:extLst>
          </p:cNvPr>
          <p:cNvSpPr/>
          <p:nvPr/>
        </p:nvSpPr>
        <p:spPr>
          <a:xfrm>
            <a:off x="7682297" y="1079497"/>
            <a:ext cx="490047" cy="406650"/>
          </a:xfrm>
          <a:prstGeom prst="hexagon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8D770655-F152-FF47-A70C-FDCB8B934A3E}"/>
              </a:ext>
            </a:extLst>
          </p:cNvPr>
          <p:cNvSpPr txBox="1"/>
          <p:nvPr/>
        </p:nvSpPr>
        <p:spPr>
          <a:xfrm>
            <a:off x="916474" y="2975764"/>
            <a:ext cx="773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Formula:  </a:t>
            </a:r>
            <a:r>
              <a:rPr lang="sv-SE" dirty="0" err="1"/>
              <a:t>p</a:t>
            </a:r>
            <a:r>
              <a:rPr lang="sv-SE" baseline="-25000" dirty="0" err="1"/>
              <a:t>n</a:t>
            </a:r>
            <a:r>
              <a:rPr lang="sv-SE" dirty="0"/>
              <a:t> = [(n-3)/6] (n –  3 [(n-3)/6] ) + 𝜏</a:t>
            </a:r>
            <a:r>
              <a:rPr lang="sv-SE" baseline="-25000" dirty="0"/>
              <a:t>n mod 6</a:t>
            </a:r>
            <a:r>
              <a:rPr lang="sv-SE" dirty="0"/>
              <a:t> 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CA730837-6CDF-B445-B49F-94AB18FCBFA8}"/>
              </a:ext>
            </a:extLst>
          </p:cNvPr>
          <p:cNvSpPr txBox="1"/>
          <p:nvPr/>
        </p:nvSpPr>
        <p:spPr>
          <a:xfrm>
            <a:off x="923454" y="3489970"/>
            <a:ext cx="773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Where</a:t>
            </a:r>
            <a:r>
              <a:rPr lang="sv-SE" dirty="0"/>
              <a:t> 𝜏</a:t>
            </a:r>
            <a:r>
              <a:rPr lang="sv-SE" baseline="-25000" dirty="0"/>
              <a:t>n</a:t>
            </a:r>
            <a:r>
              <a:rPr lang="sv-SE" dirty="0"/>
              <a:t> = 3, 4 ,5, 1, 1 ,2     (for n= 0, 1, 2, 3, 4, 5).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862C0222-A955-5D4C-B3B4-F481CCC44A8C}"/>
              </a:ext>
            </a:extLst>
          </p:cNvPr>
          <p:cNvSpPr txBox="1"/>
          <p:nvPr/>
        </p:nvSpPr>
        <p:spPr>
          <a:xfrm>
            <a:off x="931546" y="3959481"/>
            <a:ext cx="773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And  </a:t>
            </a:r>
            <a:r>
              <a:rPr lang="sv-SE" dirty="0" err="1"/>
              <a:t>g</a:t>
            </a:r>
            <a:r>
              <a:rPr lang="sv-SE" baseline="-25000" dirty="0" err="1"/>
              <a:t>n</a:t>
            </a:r>
            <a:r>
              <a:rPr lang="sv-SE" dirty="0"/>
              <a:t> = </a:t>
            </a:r>
            <a:r>
              <a:rPr lang="sv-SE" dirty="0" err="1"/>
              <a:t>p</a:t>
            </a:r>
            <a:r>
              <a:rPr lang="sv-SE" baseline="-25000" dirty="0" err="1"/>
              <a:t>n</a:t>
            </a:r>
            <a:r>
              <a:rPr lang="sv-SE" dirty="0"/>
              <a:t> – (</a:t>
            </a:r>
            <a:r>
              <a:rPr lang="sv-SE" dirty="0" err="1"/>
              <a:t>sum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all </a:t>
            </a:r>
            <a:r>
              <a:rPr lang="sv-SE" dirty="0" err="1"/>
              <a:t>g</a:t>
            </a:r>
            <a:r>
              <a:rPr lang="sv-SE" baseline="-25000" dirty="0" err="1"/>
              <a:t>n</a:t>
            </a:r>
            <a:r>
              <a:rPr lang="sv-SE" baseline="-25000" dirty="0"/>
              <a:t>/k</a:t>
            </a:r>
            <a:r>
              <a:rPr lang="sv-SE" dirty="0"/>
              <a:t> </a:t>
            </a:r>
            <a:r>
              <a:rPr lang="sv-SE" dirty="0" err="1"/>
              <a:t>were</a:t>
            </a:r>
            <a:r>
              <a:rPr lang="sv-SE" dirty="0"/>
              <a:t> </a:t>
            </a:r>
            <a:r>
              <a:rPr lang="sv-SE" dirty="0" err="1"/>
              <a:t>k|n</a:t>
            </a:r>
            <a:r>
              <a:rPr lang="sv-SE" dirty="0"/>
              <a:t>, n/3 ≤ k &lt;n).</a:t>
            </a:r>
          </a:p>
        </p:txBody>
      </p:sp>
      <p:grpSp>
        <p:nvGrpSpPr>
          <p:cNvPr id="51" name="Grupp 50">
            <a:extLst>
              <a:ext uri="{FF2B5EF4-FFF2-40B4-BE49-F238E27FC236}">
                <a16:creationId xmlns:a16="http://schemas.microsoft.com/office/drawing/2014/main" id="{4C07CCAC-CF62-1B42-B573-CF94393FF5DA}"/>
              </a:ext>
            </a:extLst>
          </p:cNvPr>
          <p:cNvGrpSpPr/>
          <p:nvPr/>
        </p:nvGrpSpPr>
        <p:grpSpPr>
          <a:xfrm>
            <a:off x="6203417" y="1838587"/>
            <a:ext cx="1232521" cy="1022769"/>
            <a:chOff x="6203417" y="1838587"/>
            <a:chExt cx="1232521" cy="1022769"/>
          </a:xfrm>
        </p:grpSpPr>
        <p:sp>
          <p:nvSpPr>
            <p:cNvPr id="19" name="Sexhörning 18">
              <a:extLst>
                <a:ext uri="{FF2B5EF4-FFF2-40B4-BE49-F238E27FC236}">
                  <a16:creationId xmlns:a16="http://schemas.microsoft.com/office/drawing/2014/main" id="{FFBDE577-3831-6B4E-90DE-EBA2D34E8F4D}"/>
                </a:ext>
              </a:extLst>
            </p:cNvPr>
            <p:cNvSpPr/>
            <p:nvPr/>
          </p:nvSpPr>
          <p:spPr>
            <a:xfrm>
              <a:off x="6203417" y="1838587"/>
              <a:ext cx="1232521" cy="1022769"/>
            </a:xfrm>
            <a:prstGeom prst="hexagon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27" name="Rak 26">
              <a:extLst>
                <a:ext uri="{FF2B5EF4-FFF2-40B4-BE49-F238E27FC236}">
                  <a16:creationId xmlns:a16="http://schemas.microsoft.com/office/drawing/2014/main" id="{E6656E2C-3279-B349-B295-9DF55104211F}"/>
                </a:ext>
              </a:extLst>
            </p:cNvPr>
            <p:cNvCxnSpPr>
              <a:stCxn id="19" idx="3"/>
              <a:endCxn id="19" idx="1"/>
            </p:cNvCxnSpPr>
            <p:nvPr/>
          </p:nvCxnSpPr>
          <p:spPr>
            <a:xfrm>
              <a:off x="6203417" y="2349972"/>
              <a:ext cx="976829" cy="51138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ak 27">
              <a:extLst>
                <a:ext uri="{FF2B5EF4-FFF2-40B4-BE49-F238E27FC236}">
                  <a16:creationId xmlns:a16="http://schemas.microsoft.com/office/drawing/2014/main" id="{54D3677F-30C2-7644-8743-8AD4C5F25379}"/>
                </a:ext>
              </a:extLst>
            </p:cNvPr>
            <p:cNvCxnSpPr>
              <a:cxnSpLocks/>
              <a:stCxn id="19" idx="3"/>
              <a:endCxn id="19" idx="5"/>
            </p:cNvCxnSpPr>
            <p:nvPr/>
          </p:nvCxnSpPr>
          <p:spPr>
            <a:xfrm flipV="1">
              <a:off x="6203417" y="1838587"/>
              <a:ext cx="976829" cy="51138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ak 30">
              <a:extLst>
                <a:ext uri="{FF2B5EF4-FFF2-40B4-BE49-F238E27FC236}">
                  <a16:creationId xmlns:a16="http://schemas.microsoft.com/office/drawing/2014/main" id="{3CF4F2F2-4155-C148-A997-5129B71AD7D4}"/>
                </a:ext>
              </a:extLst>
            </p:cNvPr>
            <p:cNvCxnSpPr>
              <a:cxnSpLocks/>
              <a:stCxn id="19" idx="1"/>
              <a:endCxn id="19" idx="5"/>
            </p:cNvCxnSpPr>
            <p:nvPr/>
          </p:nvCxnSpPr>
          <p:spPr>
            <a:xfrm flipV="1">
              <a:off x="7180246" y="1838587"/>
              <a:ext cx="0" cy="10227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upp 48">
            <a:extLst>
              <a:ext uri="{FF2B5EF4-FFF2-40B4-BE49-F238E27FC236}">
                <a16:creationId xmlns:a16="http://schemas.microsoft.com/office/drawing/2014/main" id="{EB395F3E-ECF9-E649-944A-0D3FC9F6FAA9}"/>
              </a:ext>
            </a:extLst>
          </p:cNvPr>
          <p:cNvGrpSpPr/>
          <p:nvPr/>
        </p:nvGrpSpPr>
        <p:grpSpPr>
          <a:xfrm>
            <a:off x="10158837" y="1873679"/>
            <a:ext cx="1232521" cy="1022769"/>
            <a:chOff x="10158837" y="1873679"/>
            <a:chExt cx="1232521" cy="1022769"/>
          </a:xfrm>
        </p:grpSpPr>
        <p:sp>
          <p:nvSpPr>
            <p:cNvPr id="21" name="Sexhörning 20">
              <a:extLst>
                <a:ext uri="{FF2B5EF4-FFF2-40B4-BE49-F238E27FC236}">
                  <a16:creationId xmlns:a16="http://schemas.microsoft.com/office/drawing/2014/main" id="{430ED3EC-A797-FA49-8AA4-DB2936EB7FE9}"/>
                </a:ext>
              </a:extLst>
            </p:cNvPr>
            <p:cNvSpPr/>
            <p:nvPr/>
          </p:nvSpPr>
          <p:spPr>
            <a:xfrm>
              <a:off x="10158837" y="1873679"/>
              <a:ext cx="1232521" cy="1022769"/>
            </a:xfrm>
            <a:prstGeom prst="hexagon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38" name="Rak 37">
              <a:extLst>
                <a:ext uri="{FF2B5EF4-FFF2-40B4-BE49-F238E27FC236}">
                  <a16:creationId xmlns:a16="http://schemas.microsoft.com/office/drawing/2014/main" id="{BC98EAA7-A7F9-AB47-937D-B9995A889FC4}"/>
                </a:ext>
              </a:extLst>
            </p:cNvPr>
            <p:cNvCxnSpPr>
              <a:cxnSpLocks/>
              <a:endCxn id="21" idx="0"/>
            </p:cNvCxnSpPr>
            <p:nvPr/>
          </p:nvCxnSpPr>
          <p:spPr>
            <a:xfrm flipV="1">
              <a:off x="11146070" y="2385064"/>
              <a:ext cx="245288" cy="49817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ak 38">
              <a:extLst>
                <a:ext uri="{FF2B5EF4-FFF2-40B4-BE49-F238E27FC236}">
                  <a16:creationId xmlns:a16="http://schemas.microsoft.com/office/drawing/2014/main" id="{696249E5-E80F-BC42-B12D-2D0CE0BF7A72}"/>
                </a:ext>
              </a:extLst>
            </p:cNvPr>
            <p:cNvCxnSpPr>
              <a:cxnSpLocks/>
              <a:endCxn id="21" idx="0"/>
            </p:cNvCxnSpPr>
            <p:nvPr/>
          </p:nvCxnSpPr>
          <p:spPr>
            <a:xfrm flipV="1">
              <a:off x="10446119" y="2385064"/>
              <a:ext cx="945239" cy="504776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ak 43">
              <a:extLst>
                <a:ext uri="{FF2B5EF4-FFF2-40B4-BE49-F238E27FC236}">
                  <a16:creationId xmlns:a16="http://schemas.microsoft.com/office/drawing/2014/main" id="{1C4F4621-87B2-3741-AC32-D5663C4100BD}"/>
                </a:ext>
              </a:extLst>
            </p:cNvPr>
            <p:cNvCxnSpPr>
              <a:cxnSpLocks/>
              <a:stCxn id="21" idx="1"/>
              <a:endCxn id="21" idx="2"/>
            </p:cNvCxnSpPr>
            <p:nvPr/>
          </p:nvCxnSpPr>
          <p:spPr>
            <a:xfrm flipH="1">
              <a:off x="10414529" y="2896448"/>
              <a:ext cx="721137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upp 49">
            <a:extLst>
              <a:ext uri="{FF2B5EF4-FFF2-40B4-BE49-F238E27FC236}">
                <a16:creationId xmlns:a16="http://schemas.microsoft.com/office/drawing/2014/main" id="{5592BFDF-2362-2442-80EF-14326862E248}"/>
              </a:ext>
            </a:extLst>
          </p:cNvPr>
          <p:cNvGrpSpPr/>
          <p:nvPr/>
        </p:nvGrpSpPr>
        <p:grpSpPr>
          <a:xfrm>
            <a:off x="8100855" y="1838586"/>
            <a:ext cx="1232521" cy="1044648"/>
            <a:chOff x="8100855" y="1838586"/>
            <a:chExt cx="1232521" cy="1044648"/>
          </a:xfrm>
        </p:grpSpPr>
        <p:sp>
          <p:nvSpPr>
            <p:cNvPr id="20" name="Sexhörning 19">
              <a:extLst>
                <a:ext uri="{FF2B5EF4-FFF2-40B4-BE49-F238E27FC236}">
                  <a16:creationId xmlns:a16="http://schemas.microsoft.com/office/drawing/2014/main" id="{F3976A7A-8073-2448-8DAC-76F6B7514964}"/>
                </a:ext>
              </a:extLst>
            </p:cNvPr>
            <p:cNvSpPr/>
            <p:nvPr/>
          </p:nvSpPr>
          <p:spPr>
            <a:xfrm>
              <a:off x="8100855" y="1838586"/>
              <a:ext cx="1232521" cy="1022769"/>
            </a:xfrm>
            <a:prstGeom prst="hexagon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34" name="Rak 33">
              <a:extLst>
                <a:ext uri="{FF2B5EF4-FFF2-40B4-BE49-F238E27FC236}">
                  <a16:creationId xmlns:a16="http://schemas.microsoft.com/office/drawing/2014/main" id="{BDA6A986-4113-C14C-AB80-5540B1D114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70704" y="1838586"/>
              <a:ext cx="0" cy="10227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ak 34">
              <a:extLst>
                <a:ext uri="{FF2B5EF4-FFF2-40B4-BE49-F238E27FC236}">
                  <a16:creationId xmlns:a16="http://schemas.microsoft.com/office/drawing/2014/main" id="{F4DC68E3-35D0-984B-8986-0BBD3CA26299}"/>
                </a:ext>
              </a:extLst>
            </p:cNvPr>
            <p:cNvCxnSpPr>
              <a:cxnSpLocks/>
              <a:stCxn id="20" idx="2"/>
              <a:endCxn id="20" idx="5"/>
            </p:cNvCxnSpPr>
            <p:nvPr/>
          </p:nvCxnSpPr>
          <p:spPr>
            <a:xfrm flipV="1">
              <a:off x="8356547" y="1838586"/>
              <a:ext cx="721137" cy="10227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ak 46">
              <a:extLst>
                <a:ext uri="{FF2B5EF4-FFF2-40B4-BE49-F238E27FC236}">
                  <a16:creationId xmlns:a16="http://schemas.microsoft.com/office/drawing/2014/main" id="{932A5F67-6E0D-4B4C-B781-AE3A5F2E7D5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356547" y="2883234"/>
              <a:ext cx="721137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ruta 52">
            <a:extLst>
              <a:ext uri="{FF2B5EF4-FFF2-40B4-BE49-F238E27FC236}">
                <a16:creationId xmlns:a16="http://schemas.microsoft.com/office/drawing/2014/main" id="{1CC73479-11C1-CF4F-817A-0B5582C79C85}"/>
              </a:ext>
            </a:extLst>
          </p:cNvPr>
          <p:cNvSpPr txBox="1"/>
          <p:nvPr/>
        </p:nvSpPr>
        <p:spPr>
          <a:xfrm>
            <a:off x="8717115" y="3345096"/>
            <a:ext cx="122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</a:t>
            </a:r>
            <a:r>
              <a:rPr lang="sv-SE" baseline="-25000" dirty="0"/>
              <a:t>6</a:t>
            </a:r>
            <a:r>
              <a:rPr lang="sv-SE" dirty="0"/>
              <a:t> = 3.</a:t>
            </a:r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4E4E7F45-9472-AE43-A134-C99FCBB6E6C4}"/>
              </a:ext>
            </a:extLst>
          </p:cNvPr>
          <p:cNvSpPr txBox="1"/>
          <p:nvPr/>
        </p:nvSpPr>
        <p:spPr>
          <a:xfrm>
            <a:off x="2332943" y="4734952"/>
            <a:ext cx="1222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</a:t>
            </a:r>
            <a:r>
              <a:rPr lang="sv-SE" baseline="-25000" dirty="0"/>
              <a:t>3</a:t>
            </a:r>
            <a:r>
              <a:rPr lang="sv-SE" dirty="0"/>
              <a:t> = 1.</a:t>
            </a:r>
          </a:p>
        </p:txBody>
      </p:sp>
      <p:sp>
        <p:nvSpPr>
          <p:cNvPr id="55" name="textruta 54">
            <a:extLst>
              <a:ext uri="{FF2B5EF4-FFF2-40B4-BE49-F238E27FC236}">
                <a16:creationId xmlns:a16="http://schemas.microsoft.com/office/drawing/2014/main" id="{12EB37D3-CF12-C443-A36F-F78F9C080A6F}"/>
              </a:ext>
            </a:extLst>
          </p:cNvPr>
          <p:cNvSpPr txBox="1"/>
          <p:nvPr/>
        </p:nvSpPr>
        <p:spPr>
          <a:xfrm>
            <a:off x="2332942" y="5212351"/>
            <a:ext cx="2832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</a:t>
            </a:r>
            <a:r>
              <a:rPr lang="sv-SE" baseline="-25000" dirty="0"/>
              <a:t>6</a:t>
            </a:r>
            <a:r>
              <a:rPr lang="sv-SE" dirty="0"/>
              <a:t> = p</a:t>
            </a:r>
            <a:r>
              <a:rPr lang="sv-SE" baseline="-25000" dirty="0"/>
              <a:t>6</a:t>
            </a:r>
            <a:r>
              <a:rPr lang="sv-SE" dirty="0"/>
              <a:t> – p</a:t>
            </a:r>
            <a:r>
              <a:rPr lang="sv-SE" baseline="-25000" dirty="0"/>
              <a:t>3</a:t>
            </a:r>
            <a:r>
              <a:rPr lang="sv-SE" dirty="0"/>
              <a:t> = 3 – 1 = 2.</a:t>
            </a:r>
          </a:p>
        </p:txBody>
      </p:sp>
    </p:spTree>
    <p:extLst>
      <p:ext uri="{BB962C8B-B14F-4D97-AF65-F5344CB8AC3E}">
        <p14:creationId xmlns:p14="http://schemas.microsoft.com/office/powerpoint/2010/main" val="255169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53" grpId="0"/>
      <p:bldP spid="54" grpId="0"/>
      <p:bldP spid="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mmimage">
            <a:extLst>
              <a:ext uri="{FF2B5EF4-FFF2-40B4-BE49-F238E27FC236}">
                <a16:creationId xmlns:a16="http://schemas.microsoft.com/office/drawing/2014/main" id="{46D0C4E5-738C-9548-A126-64CC2243857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108" y="452673"/>
            <a:ext cx="5295320" cy="600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7033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00DF4EA5-F7AA-2C4F-B71A-416A605E7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8" y="333376"/>
            <a:ext cx="7561262" cy="633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90600" indent="-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52600" indent="-381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09800" indent="-381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endParaRPr lang="sv-SE" altLang="sv-SE" sz="2400">
              <a:latin typeface="Times New Roman" panose="02020603050405020304" pitchFamily="18" charset="0"/>
            </a:endParaRPr>
          </a:p>
        </p:txBody>
      </p:sp>
      <p:pic>
        <p:nvPicPr>
          <p:cNvPr id="171015" name="Picture 7" descr="Gtable">
            <a:extLst>
              <a:ext uri="{FF2B5EF4-FFF2-40B4-BE49-F238E27FC236}">
                <a16:creationId xmlns:a16="http://schemas.microsoft.com/office/drawing/2014/main" id="{C1DD4574-D66B-A147-B1AC-2261FAEC6E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25006" y="-3328634"/>
            <a:ext cx="13379160" cy="18918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577931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98560B6B-7E97-3A4F-A0EF-D2B409699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8" y="333376"/>
            <a:ext cx="7561262" cy="633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90600" indent="-5334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52600" indent="-381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09800" indent="-381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endParaRPr lang="sv-SE" altLang="sv-SE" sz="2400">
              <a:latin typeface="Times New Roman" panose="02020603050405020304" pitchFamily="18" charset="0"/>
            </a:endParaRPr>
          </a:p>
        </p:txBody>
      </p:sp>
      <p:pic>
        <p:nvPicPr>
          <p:cNvPr id="172040" name="Picture 8" descr="FactorCount">
            <a:extLst>
              <a:ext uri="{FF2B5EF4-FFF2-40B4-BE49-F238E27FC236}">
                <a16:creationId xmlns:a16="http://schemas.microsoft.com/office/drawing/2014/main" id="{F2280CAB-B892-CE49-A731-10B527771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57418"/>
            <a:ext cx="12244280" cy="1584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6383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26B480A3-20D1-484A-A43B-C404C04FFA5B}"/>
              </a:ext>
            </a:extLst>
          </p:cNvPr>
          <p:cNvSpPr txBox="1"/>
          <p:nvPr/>
        </p:nvSpPr>
        <p:spPr>
          <a:xfrm>
            <a:off x="1152939" y="463826"/>
            <a:ext cx="6917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err="1"/>
              <a:t>Puzzling</a:t>
            </a:r>
            <a:r>
              <a:rPr lang="sv-SE" b="1" dirty="0"/>
              <a:t> observations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9B01309F-888B-C349-A471-0FD068844E1E}"/>
              </a:ext>
            </a:extLst>
          </p:cNvPr>
          <p:cNvSpPr txBox="1"/>
          <p:nvPr/>
        </p:nvSpPr>
        <p:spPr>
          <a:xfrm>
            <a:off x="1152939" y="974035"/>
            <a:ext cx="6917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1. So </a:t>
            </a:r>
            <a:r>
              <a:rPr lang="sv-SE" dirty="0" err="1"/>
              <a:t>many</a:t>
            </a:r>
            <a:r>
              <a:rPr lang="sv-SE" dirty="0"/>
              <a:t> </a:t>
            </a:r>
            <a:r>
              <a:rPr lang="sv-SE" dirty="0" err="1"/>
              <a:t>numbers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lots </a:t>
            </a:r>
            <a:r>
              <a:rPr lang="sv-SE" dirty="0" err="1"/>
              <a:t>of</a:t>
            </a:r>
            <a:r>
              <a:rPr lang="sv-SE" dirty="0"/>
              <a:t> 2:s! And </a:t>
            </a:r>
            <a:r>
              <a:rPr lang="sv-SE" dirty="0" err="1"/>
              <a:t>many</a:t>
            </a:r>
            <a:r>
              <a:rPr lang="sv-SE" dirty="0"/>
              <a:t> 3:s.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3B55892-5887-3F4D-8C91-1A0A50CEB954}"/>
              </a:ext>
            </a:extLst>
          </p:cNvPr>
          <p:cNvSpPr txBox="1"/>
          <p:nvPr/>
        </p:nvSpPr>
        <p:spPr>
          <a:xfrm>
            <a:off x="1152939" y="1484244"/>
            <a:ext cx="6917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2. If n = p a </a:t>
            </a:r>
            <a:r>
              <a:rPr lang="sv-SE" dirty="0" err="1"/>
              <a:t>prime</a:t>
            </a:r>
            <a:r>
              <a:rPr lang="sv-SE" dirty="0"/>
              <a:t>, </a:t>
            </a:r>
            <a:r>
              <a:rPr lang="sv-SE" dirty="0" err="1"/>
              <a:t>then</a:t>
            </a:r>
            <a:r>
              <a:rPr lang="sv-SE" dirty="0"/>
              <a:t> </a:t>
            </a:r>
            <a:r>
              <a:rPr lang="sv-SE" dirty="0" err="1"/>
              <a:t>g</a:t>
            </a:r>
            <a:r>
              <a:rPr lang="sv-SE" baseline="-25000" dirty="0" err="1"/>
              <a:t>p</a:t>
            </a:r>
            <a:r>
              <a:rPr lang="sv-SE" dirty="0"/>
              <a:t> ≥ g</a:t>
            </a:r>
            <a:r>
              <a:rPr lang="sv-SE" baseline="-25000" dirty="0"/>
              <a:t>p+1</a:t>
            </a:r>
            <a:r>
              <a:rPr lang="sv-SE" dirty="0"/>
              <a:t> . </a:t>
            </a:r>
            <a:r>
              <a:rPr lang="sv-SE" dirty="0" err="1"/>
              <a:t>Why</a:t>
            </a:r>
            <a:r>
              <a:rPr lang="sv-SE" dirty="0"/>
              <a:t>??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CD8B8F09-BD02-0649-B464-517757DCF445}"/>
              </a:ext>
            </a:extLst>
          </p:cNvPr>
          <p:cNvSpPr txBox="1"/>
          <p:nvPr/>
        </p:nvSpPr>
        <p:spPr>
          <a:xfrm>
            <a:off x="1152939" y="1994453"/>
            <a:ext cx="6917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Hints </a:t>
            </a:r>
            <a:r>
              <a:rPr lang="sv-SE" dirty="0" err="1"/>
              <a:t>about</a:t>
            </a:r>
            <a:r>
              <a:rPr lang="sv-SE" dirty="0"/>
              <a:t> </a:t>
            </a:r>
            <a:r>
              <a:rPr lang="sv-SE" dirty="0" err="1"/>
              <a:t>unseen</a:t>
            </a:r>
            <a:r>
              <a:rPr lang="sv-SE" dirty="0"/>
              <a:t> </a:t>
            </a:r>
            <a:r>
              <a:rPr lang="sv-SE" dirty="0" err="1"/>
              <a:t>symmetries</a:t>
            </a:r>
            <a:r>
              <a:rPr lang="sv-SE" dirty="0"/>
              <a:t>…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17A29C0-16E7-2249-861C-3A69FF2CAEAF}"/>
              </a:ext>
            </a:extLst>
          </p:cNvPr>
          <p:cNvSpPr txBox="1"/>
          <p:nvPr/>
        </p:nvSpPr>
        <p:spPr>
          <a:xfrm>
            <a:off x="1152939" y="2363785"/>
            <a:ext cx="6917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Unseen</a:t>
            </a:r>
            <a:r>
              <a:rPr lang="sv-SE" dirty="0"/>
              <a:t>, </a:t>
            </a:r>
            <a:r>
              <a:rPr lang="sv-SE" dirty="0" err="1"/>
              <a:t>yet</a:t>
            </a:r>
            <a:r>
              <a:rPr lang="sv-SE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0661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88F6B1BF-902A-F54D-A299-DDCBB1881B6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8" b="4914"/>
          <a:stretch/>
        </p:blipFill>
        <p:spPr bwMode="auto">
          <a:xfrm>
            <a:off x="-461727" y="72427"/>
            <a:ext cx="10447699" cy="685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4280443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 26">
            <a:extLst>
              <a:ext uri="{FF2B5EF4-FFF2-40B4-BE49-F238E27FC236}">
                <a16:creationId xmlns:a16="http://schemas.microsoft.com/office/drawing/2014/main" id="{9BF26F7F-E33B-1A40-A999-78B3D1A23BA1}"/>
              </a:ext>
            </a:extLst>
          </p:cNvPr>
          <p:cNvGrpSpPr/>
          <p:nvPr/>
        </p:nvGrpSpPr>
        <p:grpSpPr>
          <a:xfrm>
            <a:off x="1962363" y="1171253"/>
            <a:ext cx="4767209" cy="1600520"/>
            <a:chOff x="1962363" y="1171253"/>
            <a:chExt cx="4767209" cy="1600520"/>
          </a:xfrm>
        </p:grpSpPr>
        <p:sp>
          <p:nvSpPr>
            <p:cNvPr id="2" name="Rätvinklig triangel 1">
              <a:extLst>
                <a:ext uri="{FF2B5EF4-FFF2-40B4-BE49-F238E27FC236}">
                  <a16:creationId xmlns:a16="http://schemas.microsoft.com/office/drawing/2014/main" id="{2E11391B-EA87-1D45-B7B5-8BF66A76095B}"/>
                </a:ext>
              </a:extLst>
            </p:cNvPr>
            <p:cNvSpPr/>
            <p:nvPr/>
          </p:nvSpPr>
          <p:spPr>
            <a:xfrm>
              <a:off x="3298003" y="1171254"/>
              <a:ext cx="3431569" cy="1130157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" name="textruta 2">
              <a:extLst>
                <a:ext uri="{FF2B5EF4-FFF2-40B4-BE49-F238E27FC236}">
                  <a16:creationId xmlns:a16="http://schemas.microsoft.com/office/drawing/2014/main" id="{C01AE910-F1BE-F04D-86C5-A1B7CC17F211}"/>
                </a:ext>
              </a:extLst>
            </p:cNvPr>
            <p:cNvSpPr txBox="1"/>
            <p:nvPr/>
          </p:nvSpPr>
          <p:spPr>
            <a:xfrm>
              <a:off x="2250040" y="148975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2</a:t>
              </a:r>
            </a:p>
          </p:txBody>
        </p:sp>
        <p:sp>
          <p:nvSpPr>
            <p:cNvPr id="12" name="Rätvinklig triangel 11">
              <a:extLst>
                <a:ext uri="{FF2B5EF4-FFF2-40B4-BE49-F238E27FC236}">
                  <a16:creationId xmlns:a16="http://schemas.microsoft.com/office/drawing/2014/main" id="{6962C0AD-8EF4-694C-821C-BFBFDF64D049}"/>
                </a:ext>
              </a:extLst>
            </p:cNvPr>
            <p:cNvSpPr/>
            <p:nvPr/>
          </p:nvSpPr>
          <p:spPr>
            <a:xfrm flipH="1">
              <a:off x="1962363" y="1171253"/>
              <a:ext cx="1335639" cy="1130157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3" name="textruta 12">
              <a:extLst>
                <a:ext uri="{FF2B5EF4-FFF2-40B4-BE49-F238E27FC236}">
                  <a16:creationId xmlns:a16="http://schemas.microsoft.com/office/drawing/2014/main" id="{8A517CC2-0F96-2C42-BD74-4EFF67A0CDD2}"/>
                </a:ext>
              </a:extLst>
            </p:cNvPr>
            <p:cNvSpPr txBox="1"/>
            <p:nvPr/>
          </p:nvSpPr>
          <p:spPr>
            <a:xfrm>
              <a:off x="4712101" y="130508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3</a:t>
              </a:r>
            </a:p>
          </p:txBody>
        </p:sp>
        <p:sp>
          <p:nvSpPr>
            <p:cNvPr id="14" name="textruta 13">
              <a:extLst>
                <a:ext uri="{FF2B5EF4-FFF2-40B4-BE49-F238E27FC236}">
                  <a16:creationId xmlns:a16="http://schemas.microsoft.com/office/drawing/2014/main" id="{F02B1301-E45C-B444-B96C-4A82C774AD45}"/>
                </a:ext>
              </a:extLst>
            </p:cNvPr>
            <p:cNvSpPr txBox="1"/>
            <p:nvPr/>
          </p:nvSpPr>
          <p:spPr>
            <a:xfrm>
              <a:off x="3964112" y="240244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4</a:t>
              </a:r>
            </a:p>
          </p:txBody>
        </p:sp>
        <p:cxnSp>
          <p:nvCxnSpPr>
            <p:cNvPr id="16" name="Rak 15">
              <a:extLst>
                <a:ext uri="{FF2B5EF4-FFF2-40B4-BE49-F238E27FC236}">
                  <a16:creationId xmlns:a16="http://schemas.microsoft.com/office/drawing/2014/main" id="{E3FB53D2-4DFC-6B4C-925C-00E4B5838C9A}"/>
                </a:ext>
              </a:extLst>
            </p:cNvPr>
            <p:cNvCxnSpPr>
              <a:cxnSpLocks/>
              <a:stCxn id="2" idx="0"/>
              <a:endCxn id="2" idx="2"/>
            </p:cNvCxnSpPr>
            <p:nvPr/>
          </p:nvCxnSpPr>
          <p:spPr>
            <a:xfrm>
              <a:off x="3298003" y="1171254"/>
              <a:ext cx="0" cy="113015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 27">
            <a:extLst>
              <a:ext uri="{FF2B5EF4-FFF2-40B4-BE49-F238E27FC236}">
                <a16:creationId xmlns:a16="http://schemas.microsoft.com/office/drawing/2014/main" id="{9C1C1ED4-06BA-194D-B137-75F8A9033DFA}"/>
              </a:ext>
            </a:extLst>
          </p:cNvPr>
          <p:cNvGrpSpPr/>
          <p:nvPr/>
        </p:nvGrpSpPr>
        <p:grpSpPr>
          <a:xfrm>
            <a:off x="2104489" y="3244920"/>
            <a:ext cx="6859779" cy="1600520"/>
            <a:chOff x="2104489" y="3244920"/>
            <a:chExt cx="6859779" cy="1600520"/>
          </a:xfrm>
        </p:grpSpPr>
        <p:sp>
          <p:nvSpPr>
            <p:cNvPr id="20" name="Rätvinklig triangel 19">
              <a:extLst>
                <a:ext uri="{FF2B5EF4-FFF2-40B4-BE49-F238E27FC236}">
                  <a16:creationId xmlns:a16="http://schemas.microsoft.com/office/drawing/2014/main" id="{B6B50D3F-DE22-084B-851F-3E58970BBD7B}"/>
                </a:ext>
              </a:extLst>
            </p:cNvPr>
            <p:cNvSpPr/>
            <p:nvPr/>
          </p:nvSpPr>
          <p:spPr>
            <a:xfrm>
              <a:off x="3440129" y="3244921"/>
              <a:ext cx="3431569" cy="1130157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1" name="textruta 20">
              <a:extLst>
                <a:ext uri="{FF2B5EF4-FFF2-40B4-BE49-F238E27FC236}">
                  <a16:creationId xmlns:a16="http://schemas.microsoft.com/office/drawing/2014/main" id="{81659626-C754-BB40-82F0-16C1D246B752}"/>
                </a:ext>
              </a:extLst>
            </p:cNvPr>
            <p:cNvSpPr txBox="1"/>
            <p:nvPr/>
          </p:nvSpPr>
          <p:spPr>
            <a:xfrm>
              <a:off x="2392166" y="35634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2</a:t>
              </a:r>
            </a:p>
          </p:txBody>
        </p:sp>
        <p:sp>
          <p:nvSpPr>
            <p:cNvPr id="22" name="Rätvinklig triangel 21">
              <a:extLst>
                <a:ext uri="{FF2B5EF4-FFF2-40B4-BE49-F238E27FC236}">
                  <a16:creationId xmlns:a16="http://schemas.microsoft.com/office/drawing/2014/main" id="{81CF22AD-9CDB-944E-842D-213D448084D1}"/>
                </a:ext>
              </a:extLst>
            </p:cNvPr>
            <p:cNvSpPr/>
            <p:nvPr/>
          </p:nvSpPr>
          <p:spPr>
            <a:xfrm flipH="1">
              <a:off x="2104489" y="3244920"/>
              <a:ext cx="1335639" cy="1130157"/>
            </a:xfrm>
            <a:prstGeom prst="rt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textruta 22">
              <a:extLst>
                <a:ext uri="{FF2B5EF4-FFF2-40B4-BE49-F238E27FC236}">
                  <a16:creationId xmlns:a16="http://schemas.microsoft.com/office/drawing/2014/main" id="{088AC4C3-5FD7-FC49-B860-3B67418E2A2A}"/>
                </a:ext>
              </a:extLst>
            </p:cNvPr>
            <p:cNvSpPr txBox="1"/>
            <p:nvPr/>
          </p:nvSpPr>
          <p:spPr>
            <a:xfrm>
              <a:off x="4854227" y="337875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3</a:t>
              </a:r>
            </a:p>
          </p:txBody>
        </p:sp>
        <p:sp>
          <p:nvSpPr>
            <p:cNvPr id="24" name="textruta 23">
              <a:extLst>
                <a:ext uri="{FF2B5EF4-FFF2-40B4-BE49-F238E27FC236}">
                  <a16:creationId xmlns:a16="http://schemas.microsoft.com/office/drawing/2014/main" id="{3BA7DB73-E4F1-0E4D-A502-F7426927C387}"/>
                </a:ext>
              </a:extLst>
            </p:cNvPr>
            <p:cNvSpPr txBox="1"/>
            <p:nvPr/>
          </p:nvSpPr>
          <p:spPr>
            <a:xfrm>
              <a:off x="4106238" y="44761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4</a:t>
              </a:r>
            </a:p>
          </p:txBody>
        </p:sp>
        <p:sp>
          <p:nvSpPr>
            <p:cNvPr id="26" name="textruta 25">
              <a:extLst>
                <a:ext uri="{FF2B5EF4-FFF2-40B4-BE49-F238E27FC236}">
                  <a16:creationId xmlns:a16="http://schemas.microsoft.com/office/drawing/2014/main" id="{C8C6495C-45CF-704D-ACF4-6F02E58CDC12}"/>
                </a:ext>
              </a:extLst>
            </p:cNvPr>
            <p:cNvSpPr txBox="1"/>
            <p:nvPr/>
          </p:nvSpPr>
          <p:spPr>
            <a:xfrm>
              <a:off x="7981307" y="3551702"/>
              <a:ext cx="9829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h = V5/8</a:t>
              </a:r>
            </a:p>
          </p:txBody>
        </p:sp>
      </p:grpSp>
      <p:sp>
        <p:nvSpPr>
          <p:cNvPr id="29" name="textruta 28">
            <a:extLst>
              <a:ext uri="{FF2B5EF4-FFF2-40B4-BE49-F238E27FC236}">
                <a16:creationId xmlns:a16="http://schemas.microsoft.com/office/drawing/2014/main" id="{65AB80B8-BF68-D24C-96AF-B2D7D10C831E}"/>
              </a:ext>
            </a:extLst>
          </p:cNvPr>
          <p:cNvSpPr txBox="1"/>
          <p:nvPr/>
        </p:nvSpPr>
        <p:spPr>
          <a:xfrm>
            <a:off x="1253447" y="5054885"/>
            <a:ext cx="5476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Heronian </a:t>
            </a:r>
            <a:r>
              <a:rPr lang="sv-SE" dirty="0" err="1"/>
              <a:t>triangle</a:t>
            </a:r>
            <a:r>
              <a:rPr lang="sv-SE" dirty="0"/>
              <a:t>: </a:t>
            </a:r>
            <a:r>
              <a:rPr lang="sv-SE" dirty="0" err="1"/>
              <a:t>rational</a:t>
            </a:r>
            <a:r>
              <a:rPr lang="sv-SE" dirty="0"/>
              <a:t> sides </a:t>
            </a:r>
            <a:r>
              <a:rPr lang="sv-SE" b="1" dirty="0"/>
              <a:t>and </a:t>
            </a:r>
            <a:r>
              <a:rPr lang="sv-SE" b="1" dirty="0" err="1"/>
              <a:t>rational</a:t>
            </a:r>
            <a:r>
              <a:rPr lang="sv-SE" b="1" dirty="0"/>
              <a:t> area</a:t>
            </a:r>
            <a:r>
              <a:rPr lang="sv-SE" dirty="0"/>
              <a:t> </a:t>
            </a:r>
          </a:p>
          <a:p>
            <a:r>
              <a:rPr lang="sv-SE" dirty="0"/>
              <a:t>(⇔ all </a:t>
            </a:r>
            <a:r>
              <a:rPr lang="sv-SE" dirty="0" err="1"/>
              <a:t>heights</a:t>
            </a:r>
            <a:r>
              <a:rPr lang="sv-SE" dirty="0"/>
              <a:t> </a:t>
            </a:r>
            <a:r>
              <a:rPr lang="sv-SE" dirty="0" err="1"/>
              <a:t>rational</a:t>
            </a:r>
            <a:r>
              <a:rPr lang="sv-SE" dirty="0"/>
              <a:t>, </a:t>
            </a:r>
            <a:r>
              <a:rPr lang="sv-SE" dirty="0" err="1"/>
              <a:t>since</a:t>
            </a:r>
            <a:r>
              <a:rPr lang="sv-SE" dirty="0"/>
              <a:t> A = bh/2) .</a:t>
            </a:r>
          </a:p>
        </p:txBody>
      </p:sp>
      <p:grpSp>
        <p:nvGrpSpPr>
          <p:cNvPr id="35" name="Grupp 34">
            <a:extLst>
              <a:ext uri="{FF2B5EF4-FFF2-40B4-BE49-F238E27FC236}">
                <a16:creationId xmlns:a16="http://schemas.microsoft.com/office/drawing/2014/main" id="{BDA821CC-4298-6B4C-AC31-7A1C9120B648}"/>
              </a:ext>
            </a:extLst>
          </p:cNvPr>
          <p:cNvGrpSpPr/>
          <p:nvPr/>
        </p:nvGrpSpPr>
        <p:grpSpPr>
          <a:xfrm>
            <a:off x="8630636" y="4417085"/>
            <a:ext cx="1650186" cy="1691505"/>
            <a:chOff x="8630636" y="4417085"/>
            <a:chExt cx="1650186" cy="1691505"/>
          </a:xfrm>
        </p:grpSpPr>
        <p:sp>
          <p:nvSpPr>
            <p:cNvPr id="30" name="Triangel 29">
              <a:extLst>
                <a:ext uri="{FF2B5EF4-FFF2-40B4-BE49-F238E27FC236}">
                  <a16:creationId xmlns:a16="http://schemas.microsoft.com/office/drawing/2014/main" id="{77FC038F-6A4F-EB45-AE10-F2C9E6D90F9A}"/>
                </a:ext>
              </a:extLst>
            </p:cNvPr>
            <p:cNvSpPr/>
            <p:nvPr/>
          </p:nvSpPr>
          <p:spPr>
            <a:xfrm>
              <a:off x="8630636" y="4417085"/>
              <a:ext cx="1650186" cy="1322173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2" name="textruta 31">
              <a:extLst>
                <a:ext uri="{FF2B5EF4-FFF2-40B4-BE49-F238E27FC236}">
                  <a16:creationId xmlns:a16="http://schemas.microsoft.com/office/drawing/2014/main" id="{694C5FDF-A634-3A49-9702-72747C76D500}"/>
                </a:ext>
              </a:extLst>
            </p:cNvPr>
            <p:cNvSpPr txBox="1"/>
            <p:nvPr/>
          </p:nvSpPr>
          <p:spPr>
            <a:xfrm>
              <a:off x="9979136" y="470883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1</a:t>
              </a:r>
            </a:p>
          </p:txBody>
        </p:sp>
        <p:sp>
          <p:nvSpPr>
            <p:cNvPr id="33" name="textruta 32">
              <a:extLst>
                <a:ext uri="{FF2B5EF4-FFF2-40B4-BE49-F238E27FC236}">
                  <a16:creationId xmlns:a16="http://schemas.microsoft.com/office/drawing/2014/main" id="{56C6276A-A6C7-374D-B6DD-CA9E919DC303}"/>
                </a:ext>
              </a:extLst>
            </p:cNvPr>
            <p:cNvSpPr txBox="1"/>
            <p:nvPr/>
          </p:nvSpPr>
          <p:spPr>
            <a:xfrm>
              <a:off x="9304886" y="573925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1</a:t>
              </a:r>
            </a:p>
          </p:txBody>
        </p:sp>
        <p:sp>
          <p:nvSpPr>
            <p:cNvPr id="34" name="textruta 33">
              <a:extLst>
                <a:ext uri="{FF2B5EF4-FFF2-40B4-BE49-F238E27FC236}">
                  <a16:creationId xmlns:a16="http://schemas.microsoft.com/office/drawing/2014/main" id="{641B610B-89C2-9F48-AE70-7304839A932E}"/>
                </a:ext>
              </a:extLst>
            </p:cNvPr>
            <p:cNvSpPr txBox="1"/>
            <p:nvPr/>
          </p:nvSpPr>
          <p:spPr>
            <a:xfrm>
              <a:off x="8662582" y="472216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1</a:t>
              </a:r>
            </a:p>
          </p:txBody>
        </p:sp>
      </p:grpSp>
      <p:sp>
        <p:nvSpPr>
          <p:cNvPr id="36" name="textruta 35">
            <a:extLst>
              <a:ext uri="{FF2B5EF4-FFF2-40B4-BE49-F238E27FC236}">
                <a16:creationId xmlns:a16="http://schemas.microsoft.com/office/drawing/2014/main" id="{ECAC47F4-ADBE-7C42-9F2A-CDDBCB7522F8}"/>
              </a:ext>
            </a:extLst>
          </p:cNvPr>
          <p:cNvSpPr txBox="1"/>
          <p:nvPr/>
        </p:nvSpPr>
        <p:spPr>
          <a:xfrm>
            <a:off x="6566823" y="1240386"/>
            <a:ext cx="2397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 </a:t>
            </a:r>
            <a:r>
              <a:rPr lang="sv-SE" dirty="0" err="1"/>
              <a:t>rational</a:t>
            </a:r>
            <a:r>
              <a:rPr lang="sv-SE" dirty="0"/>
              <a:t> </a:t>
            </a:r>
            <a:r>
              <a:rPr lang="sv-SE" dirty="0" err="1"/>
              <a:t>triangle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3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4" descr="FörstaMedHöjdÖga kopiera">
            <a:extLst>
              <a:ext uri="{FF2B5EF4-FFF2-40B4-BE49-F238E27FC236}">
                <a16:creationId xmlns:a16="http://schemas.microsoft.com/office/drawing/2014/main" id="{ABCA3421-398B-084C-8E1B-5EF701F3D73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53" y="874059"/>
            <a:ext cx="9507071" cy="611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2074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JIWQXH0B">
            <a:extLst>
              <a:ext uri="{FF2B5EF4-FFF2-40B4-BE49-F238E27FC236}">
                <a16:creationId xmlns:a16="http://schemas.microsoft.com/office/drawing/2014/main" id="{2870B39E-2A64-354B-9C7E-1E5FF5B6D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89" y="-42863"/>
            <a:ext cx="10369550" cy="690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9593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mmimage">
            <a:extLst>
              <a:ext uri="{FF2B5EF4-FFF2-40B4-BE49-F238E27FC236}">
                <a16:creationId xmlns:a16="http://schemas.microsoft.com/office/drawing/2014/main" id="{46D0C4E5-738C-9548-A126-64CC2243857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108" y="452673"/>
            <a:ext cx="5295320" cy="600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39397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B3E183A-758B-BA4D-AE13-3BCD8403B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3192" y="805208"/>
            <a:ext cx="4634948" cy="493505"/>
          </a:xfrm>
        </p:spPr>
        <p:txBody>
          <a:bodyPr/>
          <a:lstStyle/>
          <a:p>
            <a:pPr marL="0" indent="0">
              <a:buNone/>
            </a:pPr>
            <a:r>
              <a:rPr lang="sv-SE" dirty="0" err="1"/>
              <a:t>Thank</a:t>
            </a:r>
            <a:r>
              <a:rPr lang="sv-SE" dirty="0"/>
              <a:t> </a:t>
            </a:r>
            <a:r>
              <a:rPr lang="sv-SE" dirty="0" err="1"/>
              <a:t>your</a:t>
            </a:r>
            <a:r>
              <a:rPr lang="sv-SE" dirty="0"/>
              <a:t> for </a:t>
            </a:r>
            <a:r>
              <a:rPr lang="sv-SE" dirty="0" err="1"/>
              <a:t>your</a:t>
            </a:r>
            <a:r>
              <a:rPr lang="sv-SE" dirty="0"/>
              <a:t> attention!</a:t>
            </a:r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8514F2C8-3A02-D847-83BD-6D9A5332AE6A}"/>
              </a:ext>
            </a:extLst>
          </p:cNvPr>
          <p:cNvSpPr txBox="1">
            <a:spLocks/>
          </p:cNvSpPr>
          <p:nvPr/>
        </p:nvSpPr>
        <p:spPr>
          <a:xfrm>
            <a:off x="3833192" y="1659973"/>
            <a:ext cx="4634948" cy="493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To be </a:t>
            </a:r>
            <a:r>
              <a:rPr lang="sv-SE" dirty="0" err="1"/>
              <a:t>continued</a:t>
            </a:r>
            <a:r>
              <a:rPr lang="sv-SE" dirty="0"/>
              <a:t>…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0D4DF339-4A79-9846-9065-86136B06C639}"/>
              </a:ext>
            </a:extLst>
          </p:cNvPr>
          <p:cNvSpPr txBox="1">
            <a:spLocks/>
          </p:cNvSpPr>
          <p:nvPr/>
        </p:nvSpPr>
        <p:spPr>
          <a:xfrm>
            <a:off x="3833192" y="2075829"/>
            <a:ext cx="5900530" cy="877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(</a:t>
            </a:r>
            <a:r>
              <a:rPr lang="sv-SE" dirty="0" err="1"/>
              <a:t>there’s</a:t>
            </a:r>
            <a:r>
              <a:rPr lang="sv-SE" dirty="0"/>
              <a:t>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triangular</a:t>
            </a:r>
            <a:r>
              <a:rPr lang="sv-SE" dirty="0"/>
              <a:t> </a:t>
            </a:r>
            <a:r>
              <a:rPr lang="sv-SE" dirty="0" err="1"/>
              <a:t>magic</a:t>
            </a:r>
            <a:r>
              <a:rPr lang="sv-SE" dirty="0"/>
              <a:t>, </a:t>
            </a:r>
            <a:r>
              <a:rPr lang="sv-SE" dirty="0" err="1"/>
              <a:t>based</a:t>
            </a:r>
            <a:r>
              <a:rPr lang="sv-SE" dirty="0"/>
              <a:t> on the sides)</a:t>
            </a:r>
          </a:p>
        </p:txBody>
      </p:sp>
      <p:pic>
        <p:nvPicPr>
          <p:cNvPr id="9" name="Picture 265" descr="allt">
            <a:extLst>
              <a:ext uri="{FF2B5EF4-FFF2-40B4-BE49-F238E27FC236}">
                <a16:creationId xmlns:a16="http://schemas.microsoft.com/office/drawing/2014/main" id="{F575B913-499D-8F4C-BC60-C6893304C8C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227" y="2930594"/>
            <a:ext cx="5198165" cy="3249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769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ruta 28">
            <a:extLst>
              <a:ext uri="{FF2B5EF4-FFF2-40B4-BE49-F238E27FC236}">
                <a16:creationId xmlns:a16="http://schemas.microsoft.com/office/drawing/2014/main" id="{65AB80B8-BF68-D24C-96AF-B2D7D10C831E}"/>
              </a:ext>
            </a:extLst>
          </p:cNvPr>
          <p:cNvSpPr txBox="1"/>
          <p:nvPr/>
        </p:nvSpPr>
        <p:spPr>
          <a:xfrm>
            <a:off x="1253447" y="5054885"/>
            <a:ext cx="5476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Heronian </a:t>
            </a:r>
            <a:r>
              <a:rPr lang="sv-SE" dirty="0" err="1"/>
              <a:t>triangles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not right </a:t>
            </a:r>
            <a:r>
              <a:rPr lang="sv-SE" dirty="0" err="1"/>
              <a:t>triangles</a:t>
            </a:r>
            <a:r>
              <a:rPr lang="sv-SE" dirty="0"/>
              <a:t>?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F6DF18C-BF8E-1046-9942-CB62EF2C6D24}"/>
              </a:ext>
            </a:extLst>
          </p:cNvPr>
          <p:cNvSpPr txBox="1"/>
          <p:nvPr/>
        </p:nvSpPr>
        <p:spPr>
          <a:xfrm>
            <a:off x="1517519" y="643058"/>
            <a:ext cx="6526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First</a:t>
            </a:r>
            <a:r>
              <a:rPr lang="sv-SE" dirty="0"/>
              <a:t>: </a:t>
            </a:r>
            <a:r>
              <a:rPr lang="sv-SE" dirty="0" err="1"/>
              <a:t>Pythagorean</a:t>
            </a:r>
            <a:r>
              <a:rPr lang="sv-SE" dirty="0"/>
              <a:t> </a:t>
            </a:r>
            <a:r>
              <a:rPr lang="sv-SE" dirty="0" err="1"/>
              <a:t>triangles</a:t>
            </a:r>
            <a:r>
              <a:rPr lang="sv-SE" dirty="0"/>
              <a:t>, 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integer</a:t>
            </a:r>
            <a:r>
              <a:rPr lang="sv-SE" dirty="0"/>
              <a:t> sides and</a:t>
            </a:r>
          </a:p>
          <a:p>
            <a:r>
              <a:rPr lang="sv-SE" b="1" dirty="0"/>
              <a:t>a right </a:t>
            </a:r>
            <a:r>
              <a:rPr lang="sv-SE" b="1" dirty="0" err="1"/>
              <a:t>angle</a:t>
            </a:r>
            <a:r>
              <a:rPr lang="sv-SE" dirty="0"/>
              <a:t>.</a:t>
            </a:r>
          </a:p>
        </p:txBody>
      </p:sp>
      <p:grpSp>
        <p:nvGrpSpPr>
          <p:cNvPr id="47" name="Grupp 46">
            <a:extLst>
              <a:ext uri="{FF2B5EF4-FFF2-40B4-BE49-F238E27FC236}">
                <a16:creationId xmlns:a16="http://schemas.microsoft.com/office/drawing/2014/main" id="{B68F7A7B-F0B9-654C-B147-752A1048F0AD}"/>
              </a:ext>
            </a:extLst>
          </p:cNvPr>
          <p:cNvGrpSpPr/>
          <p:nvPr/>
        </p:nvGrpSpPr>
        <p:grpSpPr>
          <a:xfrm>
            <a:off x="2074693" y="1190023"/>
            <a:ext cx="2225458" cy="1043368"/>
            <a:chOff x="2074693" y="1190023"/>
            <a:chExt cx="2225458" cy="1043368"/>
          </a:xfrm>
        </p:grpSpPr>
        <p:sp>
          <p:nvSpPr>
            <p:cNvPr id="3" name="textruta 2">
              <a:extLst>
                <a:ext uri="{FF2B5EF4-FFF2-40B4-BE49-F238E27FC236}">
                  <a16:creationId xmlns:a16="http://schemas.microsoft.com/office/drawing/2014/main" id="{C01AE910-F1BE-F04D-86C5-A1B7CC17F211}"/>
                </a:ext>
              </a:extLst>
            </p:cNvPr>
            <p:cNvSpPr txBox="1"/>
            <p:nvPr/>
          </p:nvSpPr>
          <p:spPr>
            <a:xfrm>
              <a:off x="2090480" y="119002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3</a:t>
              </a:r>
            </a:p>
          </p:txBody>
        </p:sp>
        <p:cxnSp>
          <p:nvCxnSpPr>
            <p:cNvPr id="7" name="Rak 6">
              <a:extLst>
                <a:ext uri="{FF2B5EF4-FFF2-40B4-BE49-F238E27FC236}">
                  <a16:creationId xmlns:a16="http://schemas.microsoft.com/office/drawing/2014/main" id="{0F07F509-609B-D348-9682-3184F7E3F2B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51726" y="1420864"/>
              <a:ext cx="1081160" cy="3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ak 24">
              <a:extLst>
                <a:ext uri="{FF2B5EF4-FFF2-40B4-BE49-F238E27FC236}">
                  <a16:creationId xmlns:a16="http://schemas.microsoft.com/office/drawing/2014/main" id="{24E80D3E-FA5F-D446-98F1-5318F311E99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43009" y="1734511"/>
              <a:ext cx="1435867" cy="1777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ak 29">
              <a:extLst>
                <a:ext uri="{FF2B5EF4-FFF2-40B4-BE49-F238E27FC236}">
                  <a16:creationId xmlns:a16="http://schemas.microsoft.com/office/drawing/2014/main" id="{D3DE67A4-7A0E-1C45-8379-B9FB3B013F2A}"/>
                </a:ext>
              </a:extLst>
            </p:cNvPr>
            <p:cNvCxnSpPr>
              <a:cxnSpLocks/>
            </p:cNvCxnSpPr>
            <p:nvPr/>
          </p:nvCxnSpPr>
          <p:spPr>
            <a:xfrm>
              <a:off x="2551726" y="2053085"/>
              <a:ext cx="174842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ruta 30">
              <a:extLst>
                <a:ext uri="{FF2B5EF4-FFF2-40B4-BE49-F238E27FC236}">
                  <a16:creationId xmlns:a16="http://schemas.microsoft.com/office/drawing/2014/main" id="{17DD6FD3-74EC-E34B-B137-CE7C9AA9BC8E}"/>
                </a:ext>
              </a:extLst>
            </p:cNvPr>
            <p:cNvSpPr txBox="1"/>
            <p:nvPr/>
          </p:nvSpPr>
          <p:spPr>
            <a:xfrm>
              <a:off x="2074693" y="152992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4</a:t>
              </a:r>
            </a:p>
          </p:txBody>
        </p:sp>
        <p:sp>
          <p:nvSpPr>
            <p:cNvPr id="32" name="textruta 31">
              <a:extLst>
                <a:ext uri="{FF2B5EF4-FFF2-40B4-BE49-F238E27FC236}">
                  <a16:creationId xmlns:a16="http://schemas.microsoft.com/office/drawing/2014/main" id="{045ACBF7-0C1A-E446-BDE8-9E08F7CF212B}"/>
                </a:ext>
              </a:extLst>
            </p:cNvPr>
            <p:cNvSpPr txBox="1"/>
            <p:nvPr/>
          </p:nvSpPr>
          <p:spPr>
            <a:xfrm>
              <a:off x="2074693" y="186405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5</a:t>
              </a:r>
            </a:p>
          </p:txBody>
        </p:sp>
      </p:grpSp>
      <p:grpSp>
        <p:nvGrpSpPr>
          <p:cNvPr id="48" name="Grupp 47">
            <a:extLst>
              <a:ext uri="{FF2B5EF4-FFF2-40B4-BE49-F238E27FC236}">
                <a16:creationId xmlns:a16="http://schemas.microsoft.com/office/drawing/2014/main" id="{C6091752-3308-3144-9F38-426A4BCA68D5}"/>
              </a:ext>
            </a:extLst>
          </p:cNvPr>
          <p:cNvGrpSpPr/>
          <p:nvPr/>
        </p:nvGrpSpPr>
        <p:grpSpPr>
          <a:xfrm>
            <a:off x="6176990" y="1365179"/>
            <a:ext cx="1976352" cy="1052878"/>
            <a:chOff x="6176990" y="1365179"/>
            <a:chExt cx="1976352" cy="1052878"/>
          </a:xfrm>
        </p:grpSpPr>
        <p:sp>
          <p:nvSpPr>
            <p:cNvPr id="13" name="textruta 12">
              <a:extLst>
                <a:ext uri="{FF2B5EF4-FFF2-40B4-BE49-F238E27FC236}">
                  <a16:creationId xmlns:a16="http://schemas.microsoft.com/office/drawing/2014/main" id="{8A517CC2-0F96-2C42-BD74-4EFF67A0CDD2}"/>
                </a:ext>
              </a:extLst>
            </p:cNvPr>
            <p:cNvSpPr txBox="1"/>
            <p:nvPr/>
          </p:nvSpPr>
          <p:spPr>
            <a:xfrm>
              <a:off x="7535468" y="136517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4</a:t>
              </a:r>
            </a:p>
          </p:txBody>
        </p:sp>
        <p:sp>
          <p:nvSpPr>
            <p:cNvPr id="14" name="textruta 13">
              <a:extLst>
                <a:ext uri="{FF2B5EF4-FFF2-40B4-BE49-F238E27FC236}">
                  <a16:creationId xmlns:a16="http://schemas.microsoft.com/office/drawing/2014/main" id="{F02B1301-E45C-B444-B96C-4A82C774AD45}"/>
                </a:ext>
              </a:extLst>
            </p:cNvPr>
            <p:cNvSpPr txBox="1"/>
            <p:nvPr/>
          </p:nvSpPr>
          <p:spPr>
            <a:xfrm>
              <a:off x="6974939" y="204872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5</a:t>
              </a:r>
            </a:p>
          </p:txBody>
        </p:sp>
        <p:cxnSp>
          <p:nvCxnSpPr>
            <p:cNvPr id="33" name="Rak 32">
              <a:extLst>
                <a:ext uri="{FF2B5EF4-FFF2-40B4-BE49-F238E27FC236}">
                  <a16:creationId xmlns:a16="http://schemas.microsoft.com/office/drawing/2014/main" id="{02B00F69-D6CB-1143-A4EB-A3D5FB2CFE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49255" y="1365179"/>
              <a:ext cx="380317" cy="68354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Rak 33">
              <a:extLst>
                <a:ext uri="{FF2B5EF4-FFF2-40B4-BE49-F238E27FC236}">
                  <a16:creationId xmlns:a16="http://schemas.microsoft.com/office/drawing/2014/main" id="{E5CC1076-CD35-D945-9345-4DC077B6FD9D}"/>
                </a:ext>
              </a:extLst>
            </p:cNvPr>
            <p:cNvCxnSpPr>
              <a:cxnSpLocks/>
            </p:cNvCxnSpPr>
            <p:nvPr/>
          </p:nvCxnSpPr>
          <p:spPr>
            <a:xfrm>
              <a:off x="6729572" y="1365179"/>
              <a:ext cx="1423770" cy="68354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ak 34">
              <a:extLst>
                <a:ext uri="{FF2B5EF4-FFF2-40B4-BE49-F238E27FC236}">
                  <a16:creationId xmlns:a16="http://schemas.microsoft.com/office/drawing/2014/main" id="{71091300-B981-E746-A2EF-08F49E59A782}"/>
                </a:ext>
              </a:extLst>
            </p:cNvPr>
            <p:cNvCxnSpPr>
              <a:cxnSpLocks/>
            </p:cNvCxnSpPr>
            <p:nvPr/>
          </p:nvCxnSpPr>
          <p:spPr>
            <a:xfrm>
              <a:off x="6349255" y="2048725"/>
              <a:ext cx="180408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ruta 35">
              <a:extLst>
                <a:ext uri="{FF2B5EF4-FFF2-40B4-BE49-F238E27FC236}">
                  <a16:creationId xmlns:a16="http://schemas.microsoft.com/office/drawing/2014/main" id="{8C55FA8A-837F-694E-A791-8830E50CFA46}"/>
                </a:ext>
              </a:extLst>
            </p:cNvPr>
            <p:cNvSpPr txBox="1"/>
            <p:nvPr/>
          </p:nvSpPr>
          <p:spPr>
            <a:xfrm>
              <a:off x="6176990" y="1420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3</a:t>
              </a:r>
            </a:p>
          </p:txBody>
        </p:sp>
      </p:grpSp>
      <p:sp>
        <p:nvSpPr>
          <p:cNvPr id="19" name="textruta 18">
            <a:extLst>
              <a:ext uri="{FF2B5EF4-FFF2-40B4-BE49-F238E27FC236}">
                <a16:creationId xmlns:a16="http://schemas.microsoft.com/office/drawing/2014/main" id="{BF639D8E-D698-5F40-B5B0-51C7AD1BC45E}"/>
              </a:ext>
            </a:extLst>
          </p:cNvPr>
          <p:cNvSpPr txBox="1"/>
          <p:nvPr/>
        </p:nvSpPr>
        <p:spPr>
          <a:xfrm>
            <a:off x="9097802" y="1446073"/>
            <a:ext cx="15728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3</a:t>
            </a:r>
            <a:r>
              <a:rPr lang="sv-SE" baseline="30000" dirty="0"/>
              <a:t>2</a:t>
            </a:r>
            <a:r>
              <a:rPr lang="sv-SE" dirty="0"/>
              <a:t> + 4</a:t>
            </a:r>
            <a:r>
              <a:rPr lang="sv-SE" baseline="30000" dirty="0"/>
              <a:t>2 </a:t>
            </a:r>
            <a:r>
              <a:rPr lang="sv-SE" dirty="0"/>
              <a:t>= 9 + 16</a:t>
            </a:r>
          </a:p>
          <a:p>
            <a:r>
              <a:rPr lang="sv-SE" dirty="0"/>
              <a:t>5</a:t>
            </a:r>
            <a:r>
              <a:rPr lang="sv-SE" baseline="30000" dirty="0"/>
              <a:t>2</a:t>
            </a:r>
            <a:r>
              <a:rPr lang="sv-SE" dirty="0"/>
              <a:t> = 25</a:t>
            </a:r>
          </a:p>
          <a:p>
            <a:r>
              <a:rPr lang="sv-SE" dirty="0"/>
              <a:t>”</a:t>
            </a:r>
            <a:r>
              <a:rPr lang="sv-SE" dirty="0" err="1"/>
              <a:t>Egyptian</a:t>
            </a:r>
            <a:r>
              <a:rPr lang="sv-SE" dirty="0"/>
              <a:t>”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AC97D458-CD89-E94D-8845-4CD02E9808B0}"/>
              </a:ext>
            </a:extLst>
          </p:cNvPr>
          <p:cNvSpPr txBox="1"/>
          <p:nvPr/>
        </p:nvSpPr>
        <p:spPr>
          <a:xfrm>
            <a:off x="8964268" y="2479452"/>
            <a:ext cx="1923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5</a:t>
            </a:r>
            <a:r>
              <a:rPr lang="sv-SE" baseline="30000" dirty="0"/>
              <a:t>2</a:t>
            </a:r>
            <a:r>
              <a:rPr lang="sv-SE" dirty="0"/>
              <a:t> + 12</a:t>
            </a:r>
            <a:r>
              <a:rPr lang="sv-SE" baseline="30000" dirty="0"/>
              <a:t>2 </a:t>
            </a:r>
            <a:r>
              <a:rPr lang="sv-SE" dirty="0"/>
              <a:t>= 25 + 144</a:t>
            </a:r>
          </a:p>
          <a:p>
            <a:r>
              <a:rPr lang="sv-SE" dirty="0"/>
              <a:t>13</a:t>
            </a:r>
            <a:r>
              <a:rPr lang="sv-SE" baseline="30000" dirty="0"/>
              <a:t>2</a:t>
            </a:r>
            <a:r>
              <a:rPr lang="sv-SE" dirty="0"/>
              <a:t> = 169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30978E81-601F-AA4A-AE30-55E8B87767DD}"/>
              </a:ext>
            </a:extLst>
          </p:cNvPr>
          <p:cNvSpPr txBox="1"/>
          <p:nvPr/>
        </p:nvSpPr>
        <p:spPr>
          <a:xfrm>
            <a:off x="1430203" y="3268466"/>
            <a:ext cx="52993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(m</a:t>
            </a:r>
            <a:r>
              <a:rPr lang="sv-SE" baseline="30000" dirty="0"/>
              <a:t>2</a:t>
            </a:r>
            <a:r>
              <a:rPr lang="sv-SE" dirty="0"/>
              <a:t> – n</a:t>
            </a:r>
            <a:r>
              <a:rPr lang="sv-SE" baseline="30000" dirty="0"/>
              <a:t>2</a:t>
            </a:r>
            <a:r>
              <a:rPr lang="sv-SE" dirty="0"/>
              <a:t>)</a:t>
            </a:r>
            <a:r>
              <a:rPr lang="sv-SE" baseline="30000" dirty="0"/>
              <a:t>2</a:t>
            </a:r>
            <a:r>
              <a:rPr lang="sv-SE" dirty="0"/>
              <a:t> + (2mn)</a:t>
            </a:r>
            <a:r>
              <a:rPr lang="sv-SE" baseline="30000" dirty="0"/>
              <a:t>2 </a:t>
            </a:r>
            <a:r>
              <a:rPr lang="sv-SE" dirty="0"/>
              <a:t>= (m</a:t>
            </a:r>
            <a:r>
              <a:rPr lang="sv-SE" baseline="30000" dirty="0"/>
              <a:t>2</a:t>
            </a:r>
            <a:r>
              <a:rPr lang="sv-SE" dirty="0"/>
              <a:t> + n</a:t>
            </a:r>
            <a:r>
              <a:rPr lang="sv-SE" baseline="30000" dirty="0"/>
              <a:t>2</a:t>
            </a:r>
            <a:r>
              <a:rPr lang="sv-SE" dirty="0"/>
              <a:t>)</a:t>
            </a:r>
            <a:r>
              <a:rPr lang="sv-SE" baseline="30000" dirty="0"/>
              <a:t>2</a:t>
            </a:r>
            <a:r>
              <a:rPr lang="sv-SE" dirty="0"/>
              <a:t> </a:t>
            </a:r>
          </a:p>
          <a:p>
            <a:r>
              <a:rPr lang="sv-SE" dirty="0"/>
              <a:t>All </a:t>
            </a:r>
            <a:r>
              <a:rPr lang="sv-SE" dirty="0" err="1"/>
              <a:t>pythagorean</a:t>
            </a:r>
            <a:r>
              <a:rPr lang="sv-SE" dirty="0"/>
              <a:t> </a:t>
            </a:r>
            <a:r>
              <a:rPr lang="sv-SE" dirty="0" err="1"/>
              <a:t>triangles</a:t>
            </a:r>
            <a:r>
              <a:rPr lang="sv-SE" dirty="0"/>
              <a:t>: k(m</a:t>
            </a:r>
            <a:r>
              <a:rPr lang="sv-SE" baseline="30000" dirty="0"/>
              <a:t>2</a:t>
            </a:r>
            <a:r>
              <a:rPr lang="sv-SE" dirty="0"/>
              <a:t> – n</a:t>
            </a:r>
            <a:r>
              <a:rPr lang="sv-SE" baseline="30000" dirty="0"/>
              <a:t>2</a:t>
            </a:r>
            <a:r>
              <a:rPr lang="sv-SE" dirty="0"/>
              <a:t>), k2mn,</a:t>
            </a:r>
            <a:r>
              <a:rPr lang="sv-SE" baseline="30000" dirty="0"/>
              <a:t> </a:t>
            </a:r>
            <a:r>
              <a:rPr lang="sv-SE" dirty="0"/>
              <a:t>k(m</a:t>
            </a:r>
            <a:r>
              <a:rPr lang="sv-SE" baseline="30000" dirty="0"/>
              <a:t>2</a:t>
            </a:r>
            <a:r>
              <a:rPr lang="sv-SE" dirty="0"/>
              <a:t> + n</a:t>
            </a:r>
            <a:r>
              <a:rPr lang="sv-SE" baseline="30000" dirty="0"/>
              <a:t>2</a:t>
            </a:r>
            <a:r>
              <a:rPr lang="sv-SE" dirty="0"/>
              <a:t>),</a:t>
            </a:r>
          </a:p>
          <a:p>
            <a:r>
              <a:rPr lang="sv-SE" dirty="0" err="1"/>
              <a:t>Integers</a:t>
            </a:r>
            <a:r>
              <a:rPr lang="sv-SE" dirty="0"/>
              <a:t> k, m, n m &gt; n.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17BAFDC3-19E7-6A4B-8629-17A5DE0EFBE8}"/>
              </a:ext>
            </a:extLst>
          </p:cNvPr>
          <p:cNvSpPr txBox="1"/>
          <p:nvPr/>
        </p:nvSpPr>
        <p:spPr>
          <a:xfrm>
            <a:off x="1388971" y="4107496"/>
            <a:ext cx="41295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(3, 4, 5) gives k=1,  m=2, n=1.</a:t>
            </a:r>
          </a:p>
          <a:p>
            <a:r>
              <a:rPr lang="sv-SE" dirty="0"/>
              <a:t>(5, 12,13) gives k=1,  m=3, n=2.</a:t>
            </a:r>
          </a:p>
          <a:p>
            <a:r>
              <a:rPr lang="sv-SE" dirty="0"/>
              <a:t>And so on.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06672ACC-C2B2-B448-B2B0-A28C631A7C69}"/>
              </a:ext>
            </a:extLst>
          </p:cNvPr>
          <p:cNvSpPr txBox="1"/>
          <p:nvPr/>
        </p:nvSpPr>
        <p:spPr>
          <a:xfrm>
            <a:off x="7276625" y="4902199"/>
            <a:ext cx="1821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Third</a:t>
            </a:r>
            <a:r>
              <a:rPr lang="sv-SE" dirty="0"/>
              <a:t> </a:t>
            </a:r>
            <a:r>
              <a:rPr lang="sv-SE" dirty="0" err="1"/>
              <a:t>height</a:t>
            </a:r>
            <a:r>
              <a:rPr lang="sv-SE" dirty="0"/>
              <a:t>?</a:t>
            </a:r>
          </a:p>
        </p:txBody>
      </p:sp>
      <p:cxnSp>
        <p:nvCxnSpPr>
          <p:cNvPr id="51" name="Rak 50">
            <a:extLst>
              <a:ext uri="{FF2B5EF4-FFF2-40B4-BE49-F238E27FC236}">
                <a16:creationId xmlns:a16="http://schemas.microsoft.com/office/drawing/2014/main" id="{FFA56B19-E924-DD44-80BE-8866213C7CED}"/>
              </a:ext>
            </a:extLst>
          </p:cNvPr>
          <p:cNvCxnSpPr>
            <a:cxnSpLocks/>
          </p:cNvCxnSpPr>
          <p:nvPr/>
        </p:nvCxnSpPr>
        <p:spPr>
          <a:xfrm>
            <a:off x="6729572" y="1365179"/>
            <a:ext cx="0" cy="68354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ruta 52">
            <a:extLst>
              <a:ext uri="{FF2B5EF4-FFF2-40B4-BE49-F238E27FC236}">
                <a16:creationId xmlns:a16="http://schemas.microsoft.com/office/drawing/2014/main" id="{AEEB0ABB-79AD-2C4B-94CB-12FB8A48336B}"/>
              </a:ext>
            </a:extLst>
          </p:cNvPr>
          <p:cNvSpPr txBox="1"/>
          <p:nvPr/>
        </p:nvSpPr>
        <p:spPr>
          <a:xfrm>
            <a:off x="7276625" y="5450934"/>
            <a:ext cx="3289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From area:</a:t>
            </a:r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12E8D252-D815-834A-AAC0-9B967BDAB651}"/>
              </a:ext>
            </a:extLst>
          </p:cNvPr>
          <p:cNvSpPr txBox="1"/>
          <p:nvPr/>
        </p:nvSpPr>
        <p:spPr>
          <a:xfrm>
            <a:off x="6743731" y="1554205"/>
            <a:ext cx="26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</a:t>
            </a:r>
          </a:p>
        </p:txBody>
      </p:sp>
      <p:sp>
        <p:nvSpPr>
          <p:cNvPr id="55" name="textruta 54">
            <a:extLst>
              <a:ext uri="{FF2B5EF4-FFF2-40B4-BE49-F238E27FC236}">
                <a16:creationId xmlns:a16="http://schemas.microsoft.com/office/drawing/2014/main" id="{26EE8CBB-6A4C-864C-A4B3-46D8B5F56370}"/>
              </a:ext>
            </a:extLst>
          </p:cNvPr>
          <p:cNvSpPr txBox="1"/>
          <p:nvPr/>
        </p:nvSpPr>
        <p:spPr>
          <a:xfrm>
            <a:off x="7251298" y="5450934"/>
            <a:ext cx="3289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                     5h/2 = 3∙4/2.</a:t>
            </a:r>
          </a:p>
          <a:p>
            <a:r>
              <a:rPr lang="sv-SE" dirty="0"/>
              <a:t>So h = 12/5 = 2,4.</a:t>
            </a:r>
          </a:p>
        </p:txBody>
      </p:sp>
    </p:spTree>
    <p:extLst>
      <p:ext uri="{BB962C8B-B14F-4D97-AF65-F5344CB8AC3E}">
        <p14:creationId xmlns:p14="http://schemas.microsoft.com/office/powerpoint/2010/main" val="241936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" grpId="0"/>
      <p:bldP spid="19" grpId="0"/>
      <p:bldP spid="37" grpId="0"/>
      <p:bldP spid="38" grpId="0"/>
      <p:bldP spid="39" grpId="0"/>
      <p:bldP spid="49" grpId="0"/>
      <p:bldP spid="53" grpId="0"/>
      <p:bldP spid="54" grpId="0"/>
      <p:bldP spid="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upp 55">
            <a:extLst>
              <a:ext uri="{FF2B5EF4-FFF2-40B4-BE49-F238E27FC236}">
                <a16:creationId xmlns:a16="http://schemas.microsoft.com/office/drawing/2014/main" id="{E8214614-D263-A346-8616-051755B4A67F}"/>
              </a:ext>
            </a:extLst>
          </p:cNvPr>
          <p:cNvGrpSpPr/>
          <p:nvPr/>
        </p:nvGrpSpPr>
        <p:grpSpPr>
          <a:xfrm>
            <a:off x="7669460" y="1143758"/>
            <a:ext cx="1401321" cy="1490888"/>
            <a:chOff x="8118639" y="1296501"/>
            <a:chExt cx="1401321" cy="1490888"/>
          </a:xfrm>
        </p:grpSpPr>
        <p:sp>
          <p:nvSpPr>
            <p:cNvPr id="57" name="textruta 56">
              <a:extLst>
                <a:ext uri="{FF2B5EF4-FFF2-40B4-BE49-F238E27FC236}">
                  <a16:creationId xmlns:a16="http://schemas.microsoft.com/office/drawing/2014/main" id="{08BB7809-03FB-DD4C-9AAF-C141DDAF3FAE}"/>
                </a:ext>
              </a:extLst>
            </p:cNvPr>
            <p:cNvSpPr txBox="1"/>
            <p:nvPr/>
          </p:nvSpPr>
          <p:spPr>
            <a:xfrm>
              <a:off x="8916588" y="241805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4</a:t>
              </a:r>
            </a:p>
          </p:txBody>
        </p:sp>
        <p:sp>
          <p:nvSpPr>
            <p:cNvPr id="58" name="textruta 57">
              <a:extLst>
                <a:ext uri="{FF2B5EF4-FFF2-40B4-BE49-F238E27FC236}">
                  <a16:creationId xmlns:a16="http://schemas.microsoft.com/office/drawing/2014/main" id="{37957F60-1ED2-9047-9607-10D02D7666A0}"/>
                </a:ext>
              </a:extLst>
            </p:cNvPr>
            <p:cNvSpPr txBox="1"/>
            <p:nvPr/>
          </p:nvSpPr>
          <p:spPr>
            <a:xfrm>
              <a:off x="9218274" y="129650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5</a:t>
              </a:r>
            </a:p>
          </p:txBody>
        </p:sp>
        <p:sp>
          <p:nvSpPr>
            <p:cNvPr id="59" name="textruta 58">
              <a:extLst>
                <a:ext uri="{FF2B5EF4-FFF2-40B4-BE49-F238E27FC236}">
                  <a16:creationId xmlns:a16="http://schemas.microsoft.com/office/drawing/2014/main" id="{22848145-AD7D-5D4B-961B-F9505E39191B}"/>
                </a:ext>
              </a:extLst>
            </p:cNvPr>
            <p:cNvSpPr txBox="1"/>
            <p:nvPr/>
          </p:nvSpPr>
          <p:spPr>
            <a:xfrm>
              <a:off x="8118639" y="160553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3</a:t>
              </a:r>
            </a:p>
          </p:txBody>
        </p:sp>
      </p:grpSp>
      <p:sp>
        <p:nvSpPr>
          <p:cNvPr id="60" name="Rätvinklig triangel 59">
            <a:extLst>
              <a:ext uri="{FF2B5EF4-FFF2-40B4-BE49-F238E27FC236}">
                <a16:creationId xmlns:a16="http://schemas.microsoft.com/office/drawing/2014/main" id="{04CEB2A1-B4D9-6D45-BB49-4C264D0D0360}"/>
              </a:ext>
            </a:extLst>
          </p:cNvPr>
          <p:cNvSpPr/>
          <p:nvPr/>
        </p:nvSpPr>
        <p:spPr>
          <a:xfrm>
            <a:off x="8003570" y="1253865"/>
            <a:ext cx="1531050" cy="1044149"/>
          </a:xfrm>
          <a:prstGeom prst="rtTriangl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FD0DBE13-8ADD-014B-9CD4-3431BDBEEC6E}"/>
              </a:ext>
            </a:extLst>
          </p:cNvPr>
          <p:cNvSpPr txBox="1"/>
          <p:nvPr/>
        </p:nvSpPr>
        <p:spPr>
          <a:xfrm>
            <a:off x="5608060" y="15329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5</a:t>
            </a:r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A5F6B15D-840E-034D-9B8E-DC161D930A89}"/>
              </a:ext>
            </a:extLst>
          </p:cNvPr>
          <p:cNvSpPr txBox="1"/>
          <p:nvPr/>
        </p:nvSpPr>
        <p:spPr>
          <a:xfrm>
            <a:off x="3321060" y="11256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13</a:t>
            </a:r>
          </a:p>
        </p:txBody>
      </p:sp>
      <p:sp>
        <p:nvSpPr>
          <p:cNvPr id="63" name="textruta 62">
            <a:extLst>
              <a:ext uri="{FF2B5EF4-FFF2-40B4-BE49-F238E27FC236}">
                <a16:creationId xmlns:a16="http://schemas.microsoft.com/office/drawing/2014/main" id="{D8F4FDF5-6674-2A45-A82D-806DBC240C59}"/>
              </a:ext>
            </a:extLst>
          </p:cNvPr>
          <p:cNvSpPr txBox="1"/>
          <p:nvPr/>
        </p:nvSpPr>
        <p:spPr>
          <a:xfrm>
            <a:off x="3572026" y="241216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12</a:t>
            </a:r>
          </a:p>
        </p:txBody>
      </p:sp>
      <p:sp>
        <p:nvSpPr>
          <p:cNvPr id="64" name="Rätvinklig triangel 63">
            <a:extLst>
              <a:ext uri="{FF2B5EF4-FFF2-40B4-BE49-F238E27FC236}">
                <a16:creationId xmlns:a16="http://schemas.microsoft.com/office/drawing/2014/main" id="{45632991-3068-0346-A11A-C4276B47CC51}"/>
              </a:ext>
            </a:extLst>
          </p:cNvPr>
          <p:cNvSpPr/>
          <p:nvPr/>
        </p:nvSpPr>
        <p:spPr>
          <a:xfrm flipH="1">
            <a:off x="1813302" y="521362"/>
            <a:ext cx="3781586" cy="1873496"/>
          </a:xfrm>
          <a:prstGeom prst="rtTriangl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7520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ruta 41">
            <a:extLst>
              <a:ext uri="{FF2B5EF4-FFF2-40B4-BE49-F238E27FC236}">
                <a16:creationId xmlns:a16="http://schemas.microsoft.com/office/drawing/2014/main" id="{6669F95E-9422-AA40-8F7B-92F67F5EE8A1}"/>
              </a:ext>
            </a:extLst>
          </p:cNvPr>
          <p:cNvSpPr txBox="1"/>
          <p:nvPr/>
        </p:nvSpPr>
        <p:spPr>
          <a:xfrm>
            <a:off x="5608060" y="15329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5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3F2EDE6B-7A11-3B40-BB0A-C025673F3246}"/>
              </a:ext>
            </a:extLst>
          </p:cNvPr>
          <p:cNvSpPr txBox="1"/>
          <p:nvPr/>
        </p:nvSpPr>
        <p:spPr>
          <a:xfrm>
            <a:off x="3321060" y="11256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13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87AAB016-91EE-0348-9F03-363E403AFF0A}"/>
              </a:ext>
            </a:extLst>
          </p:cNvPr>
          <p:cNvSpPr txBox="1"/>
          <p:nvPr/>
        </p:nvSpPr>
        <p:spPr>
          <a:xfrm>
            <a:off x="3572026" y="241216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12</a:t>
            </a:r>
          </a:p>
        </p:txBody>
      </p:sp>
      <p:grpSp>
        <p:nvGrpSpPr>
          <p:cNvPr id="2" name="Grupp 1">
            <a:extLst>
              <a:ext uri="{FF2B5EF4-FFF2-40B4-BE49-F238E27FC236}">
                <a16:creationId xmlns:a16="http://schemas.microsoft.com/office/drawing/2014/main" id="{43E2E64B-2F91-7F43-9772-29BF67896C82}"/>
              </a:ext>
            </a:extLst>
          </p:cNvPr>
          <p:cNvGrpSpPr/>
          <p:nvPr/>
        </p:nvGrpSpPr>
        <p:grpSpPr>
          <a:xfrm>
            <a:off x="7545386" y="1902252"/>
            <a:ext cx="1989234" cy="1387048"/>
            <a:chOff x="7545386" y="1902252"/>
            <a:chExt cx="1989234" cy="1387048"/>
          </a:xfrm>
        </p:grpSpPr>
        <p:sp>
          <p:nvSpPr>
            <p:cNvPr id="57" name="textruta 56">
              <a:extLst>
                <a:ext uri="{FF2B5EF4-FFF2-40B4-BE49-F238E27FC236}">
                  <a16:creationId xmlns:a16="http://schemas.microsoft.com/office/drawing/2014/main" id="{08BB7809-03FB-DD4C-9AAF-C141DDAF3FAE}"/>
                </a:ext>
              </a:extLst>
            </p:cNvPr>
            <p:cNvSpPr txBox="1"/>
            <p:nvPr/>
          </p:nvSpPr>
          <p:spPr>
            <a:xfrm>
              <a:off x="8511604" y="190225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4</a:t>
              </a:r>
            </a:p>
          </p:txBody>
        </p:sp>
        <p:sp>
          <p:nvSpPr>
            <p:cNvPr id="58" name="textruta 57">
              <a:extLst>
                <a:ext uri="{FF2B5EF4-FFF2-40B4-BE49-F238E27FC236}">
                  <a16:creationId xmlns:a16="http://schemas.microsoft.com/office/drawing/2014/main" id="{37957F60-1ED2-9047-9607-10D02D7666A0}"/>
                </a:ext>
              </a:extLst>
            </p:cNvPr>
            <p:cNvSpPr txBox="1"/>
            <p:nvPr/>
          </p:nvSpPr>
          <p:spPr>
            <a:xfrm>
              <a:off x="8618252" y="279365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5</a:t>
              </a:r>
            </a:p>
          </p:txBody>
        </p:sp>
        <p:sp>
          <p:nvSpPr>
            <p:cNvPr id="59" name="textruta 58">
              <a:extLst>
                <a:ext uri="{FF2B5EF4-FFF2-40B4-BE49-F238E27FC236}">
                  <a16:creationId xmlns:a16="http://schemas.microsoft.com/office/drawing/2014/main" id="{22848145-AD7D-5D4B-961B-F9505E39191B}"/>
                </a:ext>
              </a:extLst>
            </p:cNvPr>
            <p:cNvSpPr txBox="1"/>
            <p:nvPr/>
          </p:nvSpPr>
          <p:spPr>
            <a:xfrm>
              <a:off x="7545386" y="268358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3</a:t>
              </a:r>
            </a:p>
          </p:txBody>
        </p:sp>
        <p:sp>
          <p:nvSpPr>
            <p:cNvPr id="60" name="Rätvinklig triangel 59">
              <a:extLst>
                <a:ext uri="{FF2B5EF4-FFF2-40B4-BE49-F238E27FC236}">
                  <a16:creationId xmlns:a16="http://schemas.microsoft.com/office/drawing/2014/main" id="{04CEB2A1-B4D9-6D45-BB49-4C264D0D0360}"/>
                </a:ext>
              </a:extLst>
            </p:cNvPr>
            <p:cNvSpPr/>
            <p:nvPr/>
          </p:nvSpPr>
          <p:spPr>
            <a:xfrm flipV="1">
              <a:off x="8003570" y="2298014"/>
              <a:ext cx="1531050" cy="991286"/>
            </a:xfrm>
            <a:prstGeom prst="rtTriangl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3" name="Rätvinklig triangel 12">
            <a:extLst>
              <a:ext uri="{FF2B5EF4-FFF2-40B4-BE49-F238E27FC236}">
                <a16:creationId xmlns:a16="http://schemas.microsoft.com/office/drawing/2014/main" id="{2434BC3B-B8E9-D245-AD6C-B3CD6318914E}"/>
              </a:ext>
            </a:extLst>
          </p:cNvPr>
          <p:cNvSpPr/>
          <p:nvPr/>
        </p:nvSpPr>
        <p:spPr>
          <a:xfrm flipH="1">
            <a:off x="1813302" y="521362"/>
            <a:ext cx="3781586" cy="1873496"/>
          </a:xfrm>
          <a:prstGeom prst="rtTriangl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115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22222E-6 L -0.20716 -0.11041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65" y="-5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ruta 41">
            <a:extLst>
              <a:ext uri="{FF2B5EF4-FFF2-40B4-BE49-F238E27FC236}">
                <a16:creationId xmlns:a16="http://schemas.microsoft.com/office/drawing/2014/main" id="{6669F95E-9422-AA40-8F7B-92F67F5EE8A1}"/>
              </a:ext>
            </a:extLst>
          </p:cNvPr>
          <p:cNvSpPr txBox="1"/>
          <p:nvPr/>
        </p:nvSpPr>
        <p:spPr>
          <a:xfrm>
            <a:off x="5608060" y="15329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5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3F2EDE6B-7A11-3B40-BB0A-C025673F3246}"/>
              </a:ext>
            </a:extLst>
          </p:cNvPr>
          <p:cNvSpPr txBox="1"/>
          <p:nvPr/>
        </p:nvSpPr>
        <p:spPr>
          <a:xfrm>
            <a:off x="3321060" y="11256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13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87AAB016-91EE-0348-9F03-363E403AFF0A}"/>
              </a:ext>
            </a:extLst>
          </p:cNvPr>
          <p:cNvSpPr txBox="1"/>
          <p:nvPr/>
        </p:nvSpPr>
        <p:spPr>
          <a:xfrm>
            <a:off x="3572026" y="241216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12</a:t>
            </a:r>
          </a:p>
        </p:txBody>
      </p:sp>
      <p:sp>
        <p:nvSpPr>
          <p:cNvPr id="13" name="Rätvinklig triangel 12">
            <a:extLst>
              <a:ext uri="{FF2B5EF4-FFF2-40B4-BE49-F238E27FC236}">
                <a16:creationId xmlns:a16="http://schemas.microsoft.com/office/drawing/2014/main" id="{2434BC3B-B8E9-D245-AD6C-B3CD6318914E}"/>
              </a:ext>
            </a:extLst>
          </p:cNvPr>
          <p:cNvSpPr/>
          <p:nvPr/>
        </p:nvSpPr>
        <p:spPr>
          <a:xfrm flipH="1">
            <a:off x="1813302" y="521362"/>
            <a:ext cx="3781586" cy="1873496"/>
          </a:xfrm>
          <a:prstGeom prst="rtTriangl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ätvinklig triangel 16">
            <a:extLst>
              <a:ext uri="{FF2B5EF4-FFF2-40B4-BE49-F238E27FC236}">
                <a16:creationId xmlns:a16="http://schemas.microsoft.com/office/drawing/2014/main" id="{1E0E2DC7-4114-2B4C-A397-4A28B741E5AE}"/>
              </a:ext>
            </a:extLst>
          </p:cNvPr>
          <p:cNvSpPr/>
          <p:nvPr/>
        </p:nvSpPr>
        <p:spPr>
          <a:xfrm rot="16200000" flipV="1">
            <a:off x="5610879" y="964386"/>
            <a:ext cx="1531050" cy="1051879"/>
          </a:xfrm>
          <a:prstGeom prst="rtTriangl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902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ruta 41">
            <a:extLst>
              <a:ext uri="{FF2B5EF4-FFF2-40B4-BE49-F238E27FC236}">
                <a16:creationId xmlns:a16="http://schemas.microsoft.com/office/drawing/2014/main" id="{6669F95E-9422-AA40-8F7B-92F67F5EE8A1}"/>
              </a:ext>
            </a:extLst>
          </p:cNvPr>
          <p:cNvSpPr txBox="1"/>
          <p:nvPr/>
        </p:nvSpPr>
        <p:spPr>
          <a:xfrm>
            <a:off x="5608060" y="15329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5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3F2EDE6B-7A11-3B40-BB0A-C025673F3246}"/>
              </a:ext>
            </a:extLst>
          </p:cNvPr>
          <p:cNvSpPr txBox="1"/>
          <p:nvPr/>
        </p:nvSpPr>
        <p:spPr>
          <a:xfrm>
            <a:off x="3321060" y="11256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13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87AAB016-91EE-0348-9F03-363E403AFF0A}"/>
              </a:ext>
            </a:extLst>
          </p:cNvPr>
          <p:cNvSpPr txBox="1"/>
          <p:nvPr/>
        </p:nvSpPr>
        <p:spPr>
          <a:xfrm>
            <a:off x="3572026" y="241216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12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622C8CD-C307-9D4E-93D7-0E21200BA37D}"/>
              </a:ext>
            </a:extLst>
          </p:cNvPr>
          <p:cNvSpPr txBox="1"/>
          <p:nvPr/>
        </p:nvSpPr>
        <p:spPr>
          <a:xfrm>
            <a:off x="2667000" y="3898900"/>
            <a:ext cx="5180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Gives </a:t>
            </a:r>
            <a:r>
              <a:rPr lang="sv-SE" dirty="0" err="1"/>
              <a:t>heronian</a:t>
            </a:r>
            <a:r>
              <a:rPr lang="sv-SE" dirty="0"/>
              <a:t> (13, 12 + 15/4, 25/4)-</a:t>
            </a:r>
            <a:r>
              <a:rPr lang="sv-SE" dirty="0" err="1"/>
              <a:t>triangle</a:t>
            </a:r>
            <a:r>
              <a:rPr lang="sv-SE" dirty="0"/>
              <a:t>.</a:t>
            </a:r>
          </a:p>
        </p:txBody>
      </p:sp>
      <p:sp>
        <p:nvSpPr>
          <p:cNvPr id="13" name="Rätvinklig triangel 12">
            <a:extLst>
              <a:ext uri="{FF2B5EF4-FFF2-40B4-BE49-F238E27FC236}">
                <a16:creationId xmlns:a16="http://schemas.microsoft.com/office/drawing/2014/main" id="{2434BC3B-B8E9-D245-AD6C-B3CD6318914E}"/>
              </a:ext>
            </a:extLst>
          </p:cNvPr>
          <p:cNvSpPr/>
          <p:nvPr/>
        </p:nvSpPr>
        <p:spPr>
          <a:xfrm flipH="1">
            <a:off x="1813302" y="521362"/>
            <a:ext cx="3781586" cy="1873496"/>
          </a:xfrm>
          <a:prstGeom prst="rtTriangl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ätvinklig triangel 16">
            <a:extLst>
              <a:ext uri="{FF2B5EF4-FFF2-40B4-BE49-F238E27FC236}">
                <a16:creationId xmlns:a16="http://schemas.microsoft.com/office/drawing/2014/main" id="{1E0E2DC7-4114-2B4C-A397-4A28B741E5AE}"/>
              </a:ext>
            </a:extLst>
          </p:cNvPr>
          <p:cNvSpPr/>
          <p:nvPr/>
        </p:nvSpPr>
        <p:spPr>
          <a:xfrm rot="16200000" flipV="1">
            <a:off x="5484153" y="796111"/>
            <a:ext cx="1873496" cy="1323998"/>
          </a:xfrm>
          <a:prstGeom prst="rtTriangl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16F4B94F-3F8E-4D48-B21D-A4FB6C082785}"/>
              </a:ext>
            </a:extLst>
          </p:cNvPr>
          <p:cNvGrpSpPr/>
          <p:nvPr/>
        </p:nvGrpSpPr>
        <p:grpSpPr>
          <a:xfrm>
            <a:off x="5909745" y="1125676"/>
            <a:ext cx="1173155" cy="1713711"/>
            <a:chOff x="5909746" y="1125676"/>
            <a:chExt cx="1173155" cy="1713711"/>
          </a:xfrm>
        </p:grpSpPr>
        <p:sp>
          <p:nvSpPr>
            <p:cNvPr id="18" name="textruta 17">
              <a:extLst>
                <a:ext uri="{FF2B5EF4-FFF2-40B4-BE49-F238E27FC236}">
                  <a16:creationId xmlns:a16="http://schemas.microsoft.com/office/drawing/2014/main" id="{46DE7B40-399E-9E4B-99BA-4CC21C73EB75}"/>
                </a:ext>
              </a:extLst>
            </p:cNvPr>
            <p:cNvSpPr txBox="1"/>
            <p:nvPr/>
          </p:nvSpPr>
          <p:spPr>
            <a:xfrm>
              <a:off x="5909746" y="145811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5</a:t>
              </a:r>
            </a:p>
          </p:txBody>
        </p:sp>
        <p:sp>
          <p:nvSpPr>
            <p:cNvPr id="19" name="textruta 18">
              <a:extLst>
                <a:ext uri="{FF2B5EF4-FFF2-40B4-BE49-F238E27FC236}">
                  <a16:creationId xmlns:a16="http://schemas.microsoft.com/office/drawing/2014/main" id="{7B23F9EE-09B3-964E-81AA-292A4DCB8B6E}"/>
                </a:ext>
              </a:extLst>
            </p:cNvPr>
            <p:cNvSpPr txBox="1"/>
            <p:nvPr/>
          </p:nvSpPr>
          <p:spPr>
            <a:xfrm>
              <a:off x="5971946" y="2470055"/>
              <a:ext cx="625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15/4</a:t>
              </a:r>
            </a:p>
          </p:txBody>
        </p:sp>
        <p:sp>
          <p:nvSpPr>
            <p:cNvPr id="20" name="textruta 19">
              <a:extLst>
                <a:ext uri="{FF2B5EF4-FFF2-40B4-BE49-F238E27FC236}">
                  <a16:creationId xmlns:a16="http://schemas.microsoft.com/office/drawing/2014/main" id="{F946D73B-4DEB-6545-B15D-E1500E48BB0E}"/>
                </a:ext>
              </a:extLst>
            </p:cNvPr>
            <p:cNvSpPr txBox="1"/>
            <p:nvPr/>
          </p:nvSpPr>
          <p:spPr>
            <a:xfrm>
              <a:off x="6457409" y="1125676"/>
              <a:ext cx="625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25/4</a:t>
              </a:r>
            </a:p>
          </p:txBody>
        </p:sp>
      </p:grpSp>
      <p:sp>
        <p:nvSpPr>
          <p:cNvPr id="12" name="textruta 11">
            <a:extLst>
              <a:ext uri="{FF2B5EF4-FFF2-40B4-BE49-F238E27FC236}">
                <a16:creationId xmlns:a16="http://schemas.microsoft.com/office/drawing/2014/main" id="{A1EECAA4-A9D0-7F47-B6ED-DB31C90B90FE}"/>
              </a:ext>
            </a:extLst>
          </p:cNvPr>
          <p:cNvSpPr txBox="1"/>
          <p:nvPr/>
        </p:nvSpPr>
        <p:spPr>
          <a:xfrm>
            <a:off x="2616205" y="4408809"/>
            <a:ext cx="5180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Gives </a:t>
            </a:r>
            <a:r>
              <a:rPr lang="sv-SE" dirty="0" err="1"/>
              <a:t>heronian</a:t>
            </a:r>
            <a:r>
              <a:rPr lang="sv-SE" dirty="0"/>
              <a:t> (52, 63, 25)-</a:t>
            </a:r>
            <a:r>
              <a:rPr lang="sv-SE" dirty="0" err="1"/>
              <a:t>triangle</a:t>
            </a:r>
            <a:r>
              <a:rPr lang="sv-SE" dirty="0"/>
              <a:t>.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321AE252-A55A-444D-AAC2-16FFC7D94A0B}"/>
              </a:ext>
            </a:extLst>
          </p:cNvPr>
          <p:cNvSpPr txBox="1"/>
          <p:nvPr/>
        </p:nvSpPr>
        <p:spPr>
          <a:xfrm>
            <a:off x="2616205" y="4958413"/>
            <a:ext cx="5180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So: all </a:t>
            </a:r>
            <a:r>
              <a:rPr lang="sv-SE" dirty="0" err="1"/>
              <a:t>heights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rational</a:t>
            </a:r>
            <a:r>
              <a:rPr lang="sv-SE" dirty="0"/>
              <a:t>: A = ah</a:t>
            </a:r>
            <a:r>
              <a:rPr lang="sv-SE" baseline="-25000" dirty="0"/>
              <a:t>1</a:t>
            </a:r>
            <a:r>
              <a:rPr lang="sv-SE" dirty="0"/>
              <a:t>/2 = bh</a:t>
            </a:r>
            <a:r>
              <a:rPr lang="sv-SE" baseline="-25000" dirty="0"/>
              <a:t>2</a:t>
            </a:r>
            <a:r>
              <a:rPr lang="sv-SE" dirty="0"/>
              <a:t>/2 = ch</a:t>
            </a:r>
            <a:r>
              <a:rPr lang="sv-SE" baseline="-25000" dirty="0"/>
              <a:t>3</a:t>
            </a:r>
            <a:r>
              <a:rPr lang="sv-SE" dirty="0"/>
              <a:t>/2.</a:t>
            </a:r>
          </a:p>
        </p:txBody>
      </p:sp>
    </p:spTree>
    <p:extLst>
      <p:ext uri="{BB962C8B-B14F-4D97-AF65-F5344CB8AC3E}">
        <p14:creationId xmlns:p14="http://schemas.microsoft.com/office/powerpoint/2010/main" val="299353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 2">
            <a:extLst>
              <a:ext uri="{FF2B5EF4-FFF2-40B4-BE49-F238E27FC236}">
                <a16:creationId xmlns:a16="http://schemas.microsoft.com/office/drawing/2014/main" id="{B3CBE86F-DC31-4242-8712-1E0975F178F4}"/>
              </a:ext>
            </a:extLst>
          </p:cNvPr>
          <p:cNvGrpSpPr/>
          <p:nvPr/>
        </p:nvGrpSpPr>
        <p:grpSpPr>
          <a:xfrm>
            <a:off x="6088083" y="1143758"/>
            <a:ext cx="3431877" cy="1490888"/>
            <a:chOff x="6088083" y="1143758"/>
            <a:chExt cx="3431877" cy="1490888"/>
          </a:xfrm>
        </p:grpSpPr>
        <p:grpSp>
          <p:nvGrpSpPr>
            <p:cNvPr id="10" name="Grupp 9">
              <a:extLst>
                <a:ext uri="{FF2B5EF4-FFF2-40B4-BE49-F238E27FC236}">
                  <a16:creationId xmlns:a16="http://schemas.microsoft.com/office/drawing/2014/main" id="{39DE3EDC-ED66-264D-98AF-EC19F8856909}"/>
                </a:ext>
              </a:extLst>
            </p:cNvPr>
            <p:cNvGrpSpPr/>
            <p:nvPr/>
          </p:nvGrpSpPr>
          <p:grpSpPr>
            <a:xfrm>
              <a:off x="7669460" y="1143758"/>
              <a:ext cx="1401321" cy="1490888"/>
              <a:chOff x="8118639" y="1296501"/>
              <a:chExt cx="1401321" cy="1490888"/>
            </a:xfrm>
          </p:grpSpPr>
          <p:sp>
            <p:nvSpPr>
              <p:cNvPr id="11" name="textruta 10">
                <a:extLst>
                  <a:ext uri="{FF2B5EF4-FFF2-40B4-BE49-F238E27FC236}">
                    <a16:creationId xmlns:a16="http://schemas.microsoft.com/office/drawing/2014/main" id="{A374FEC8-57CB-0F43-9418-6050E91D2B1E}"/>
                  </a:ext>
                </a:extLst>
              </p:cNvPr>
              <p:cNvSpPr txBox="1"/>
              <p:nvPr/>
            </p:nvSpPr>
            <p:spPr>
              <a:xfrm>
                <a:off x="8916588" y="2418057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/>
                  <a:t>4</a:t>
                </a:r>
              </a:p>
            </p:txBody>
          </p:sp>
          <p:sp>
            <p:nvSpPr>
              <p:cNvPr id="12" name="textruta 11">
                <a:extLst>
                  <a:ext uri="{FF2B5EF4-FFF2-40B4-BE49-F238E27FC236}">
                    <a16:creationId xmlns:a16="http://schemas.microsoft.com/office/drawing/2014/main" id="{819AB5EC-94D2-5D4C-AA8B-66C0BD870959}"/>
                  </a:ext>
                </a:extLst>
              </p:cNvPr>
              <p:cNvSpPr txBox="1"/>
              <p:nvPr/>
            </p:nvSpPr>
            <p:spPr>
              <a:xfrm>
                <a:off x="9218274" y="1296501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/>
                  <a:t>5</a:t>
                </a:r>
              </a:p>
            </p:txBody>
          </p:sp>
          <p:sp>
            <p:nvSpPr>
              <p:cNvPr id="15" name="textruta 14">
                <a:extLst>
                  <a:ext uri="{FF2B5EF4-FFF2-40B4-BE49-F238E27FC236}">
                    <a16:creationId xmlns:a16="http://schemas.microsoft.com/office/drawing/2014/main" id="{3E749A94-CDE4-0C47-8C67-35E0ED3A9A95}"/>
                  </a:ext>
                </a:extLst>
              </p:cNvPr>
              <p:cNvSpPr txBox="1"/>
              <p:nvPr/>
            </p:nvSpPr>
            <p:spPr>
              <a:xfrm>
                <a:off x="8118639" y="160553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/>
                  <a:t>3</a:t>
                </a:r>
              </a:p>
            </p:txBody>
          </p:sp>
        </p:grpSp>
        <p:sp>
          <p:nvSpPr>
            <p:cNvPr id="16" name="Rätvinklig triangel 15">
              <a:extLst>
                <a:ext uri="{FF2B5EF4-FFF2-40B4-BE49-F238E27FC236}">
                  <a16:creationId xmlns:a16="http://schemas.microsoft.com/office/drawing/2014/main" id="{52D6F039-BDD4-3E44-9C8C-8311E19F094F}"/>
                </a:ext>
              </a:extLst>
            </p:cNvPr>
            <p:cNvSpPr/>
            <p:nvPr/>
          </p:nvSpPr>
          <p:spPr>
            <a:xfrm>
              <a:off x="7988910" y="1143758"/>
              <a:ext cx="1531050" cy="1044149"/>
            </a:xfrm>
            <a:prstGeom prst="rtTriangl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grpSp>
          <p:nvGrpSpPr>
            <p:cNvPr id="17" name="Grupp 16">
              <a:extLst>
                <a:ext uri="{FF2B5EF4-FFF2-40B4-BE49-F238E27FC236}">
                  <a16:creationId xmlns:a16="http://schemas.microsoft.com/office/drawing/2014/main" id="{16AB38FC-0C80-0D42-AD30-B54314C44F4A}"/>
                </a:ext>
              </a:extLst>
            </p:cNvPr>
            <p:cNvGrpSpPr/>
            <p:nvPr/>
          </p:nvGrpSpPr>
          <p:grpSpPr>
            <a:xfrm rot="10800000">
              <a:off x="6088083" y="1143758"/>
              <a:ext cx="1989234" cy="1387048"/>
              <a:chOff x="7545386" y="1902252"/>
              <a:chExt cx="1989234" cy="1387048"/>
            </a:xfrm>
          </p:grpSpPr>
          <p:sp>
            <p:nvSpPr>
              <p:cNvPr id="19" name="textruta 18">
                <a:extLst>
                  <a:ext uri="{FF2B5EF4-FFF2-40B4-BE49-F238E27FC236}">
                    <a16:creationId xmlns:a16="http://schemas.microsoft.com/office/drawing/2014/main" id="{1C890F77-81DC-8444-8D5C-CEEC7A1D4595}"/>
                  </a:ext>
                </a:extLst>
              </p:cNvPr>
              <p:cNvSpPr txBox="1"/>
              <p:nvPr/>
            </p:nvSpPr>
            <p:spPr>
              <a:xfrm>
                <a:off x="8511604" y="190225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/>
                  <a:t>4</a:t>
                </a:r>
              </a:p>
            </p:txBody>
          </p:sp>
          <p:sp>
            <p:nvSpPr>
              <p:cNvPr id="20" name="textruta 19">
                <a:extLst>
                  <a:ext uri="{FF2B5EF4-FFF2-40B4-BE49-F238E27FC236}">
                    <a16:creationId xmlns:a16="http://schemas.microsoft.com/office/drawing/2014/main" id="{CDE997EC-C121-7B4C-8506-61AE5E6AFEA9}"/>
                  </a:ext>
                </a:extLst>
              </p:cNvPr>
              <p:cNvSpPr txBox="1"/>
              <p:nvPr/>
            </p:nvSpPr>
            <p:spPr>
              <a:xfrm>
                <a:off x="8618252" y="2793657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/>
                  <a:t>5</a:t>
                </a:r>
              </a:p>
            </p:txBody>
          </p:sp>
          <p:sp>
            <p:nvSpPr>
              <p:cNvPr id="21" name="textruta 20">
                <a:extLst>
                  <a:ext uri="{FF2B5EF4-FFF2-40B4-BE49-F238E27FC236}">
                    <a16:creationId xmlns:a16="http://schemas.microsoft.com/office/drawing/2014/main" id="{A1C6A74D-3BDB-2540-8811-FC146097FDEB}"/>
                  </a:ext>
                </a:extLst>
              </p:cNvPr>
              <p:cNvSpPr txBox="1"/>
              <p:nvPr/>
            </p:nvSpPr>
            <p:spPr>
              <a:xfrm>
                <a:off x="7545386" y="2683587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/>
                  <a:t>3</a:t>
                </a:r>
              </a:p>
            </p:txBody>
          </p:sp>
          <p:sp>
            <p:nvSpPr>
              <p:cNvPr id="22" name="Rätvinklig triangel 21">
                <a:extLst>
                  <a:ext uri="{FF2B5EF4-FFF2-40B4-BE49-F238E27FC236}">
                    <a16:creationId xmlns:a16="http://schemas.microsoft.com/office/drawing/2014/main" id="{2C3E1233-F9BD-3749-9EDE-4F720710E1B5}"/>
                  </a:ext>
                </a:extLst>
              </p:cNvPr>
              <p:cNvSpPr/>
              <p:nvPr/>
            </p:nvSpPr>
            <p:spPr>
              <a:xfrm flipV="1">
                <a:off x="8003570" y="2298014"/>
                <a:ext cx="1531050" cy="991286"/>
              </a:xfrm>
              <a:prstGeom prst="rtTriangle">
                <a:avLst/>
              </a:pr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</p:grpSp>
      <p:sp>
        <p:nvSpPr>
          <p:cNvPr id="23" name="textruta 22">
            <a:extLst>
              <a:ext uri="{FF2B5EF4-FFF2-40B4-BE49-F238E27FC236}">
                <a16:creationId xmlns:a16="http://schemas.microsoft.com/office/drawing/2014/main" id="{B7AD3D05-C84D-504C-839C-F1FA7FDD2D83}"/>
              </a:ext>
            </a:extLst>
          </p:cNvPr>
          <p:cNvSpPr txBox="1"/>
          <p:nvPr/>
        </p:nvSpPr>
        <p:spPr>
          <a:xfrm>
            <a:off x="1629341" y="2682396"/>
            <a:ext cx="5180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Gives </a:t>
            </a:r>
            <a:r>
              <a:rPr lang="sv-SE" dirty="0" err="1"/>
              <a:t>heronian</a:t>
            </a:r>
            <a:r>
              <a:rPr lang="sv-SE" dirty="0"/>
              <a:t> (5,5,8)-</a:t>
            </a:r>
            <a:r>
              <a:rPr lang="sv-SE" dirty="0" err="1"/>
              <a:t>triangle</a:t>
            </a:r>
            <a:r>
              <a:rPr lang="sv-SE" dirty="0"/>
              <a:t>.</a:t>
            </a:r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2FF6F2B8-D803-1D47-BAED-6ABE51EABE62}"/>
              </a:ext>
            </a:extLst>
          </p:cNvPr>
          <p:cNvGrpSpPr/>
          <p:nvPr/>
        </p:nvGrpSpPr>
        <p:grpSpPr>
          <a:xfrm rot="10800000">
            <a:off x="6466096" y="3576790"/>
            <a:ext cx="1522814" cy="1858531"/>
            <a:chOff x="7619133" y="3328727"/>
            <a:chExt cx="1522814" cy="1858531"/>
          </a:xfrm>
        </p:grpSpPr>
        <p:grpSp>
          <p:nvGrpSpPr>
            <p:cNvPr id="38" name="Grupp 37">
              <a:extLst>
                <a:ext uri="{FF2B5EF4-FFF2-40B4-BE49-F238E27FC236}">
                  <a16:creationId xmlns:a16="http://schemas.microsoft.com/office/drawing/2014/main" id="{B6996AC7-BD86-C949-B74E-D347097FA677}"/>
                </a:ext>
              </a:extLst>
            </p:cNvPr>
            <p:cNvGrpSpPr/>
            <p:nvPr/>
          </p:nvGrpSpPr>
          <p:grpSpPr>
            <a:xfrm rot="5400000">
              <a:off x="7663916" y="3283944"/>
              <a:ext cx="1401321" cy="1490888"/>
              <a:chOff x="8118639" y="1296501"/>
              <a:chExt cx="1401321" cy="1490888"/>
            </a:xfrm>
          </p:grpSpPr>
          <p:sp>
            <p:nvSpPr>
              <p:cNvPr id="47" name="textruta 46">
                <a:extLst>
                  <a:ext uri="{FF2B5EF4-FFF2-40B4-BE49-F238E27FC236}">
                    <a16:creationId xmlns:a16="http://schemas.microsoft.com/office/drawing/2014/main" id="{040B4100-EB44-7649-B33E-2366CBE69241}"/>
                  </a:ext>
                </a:extLst>
              </p:cNvPr>
              <p:cNvSpPr txBox="1"/>
              <p:nvPr/>
            </p:nvSpPr>
            <p:spPr>
              <a:xfrm>
                <a:off x="8916588" y="2418057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/>
                  <a:t>4</a:t>
                </a:r>
              </a:p>
            </p:txBody>
          </p:sp>
          <p:sp>
            <p:nvSpPr>
              <p:cNvPr id="48" name="textruta 47">
                <a:extLst>
                  <a:ext uri="{FF2B5EF4-FFF2-40B4-BE49-F238E27FC236}">
                    <a16:creationId xmlns:a16="http://schemas.microsoft.com/office/drawing/2014/main" id="{249CDE40-05FB-A24E-ADB4-AACBDC7D0972}"/>
                  </a:ext>
                </a:extLst>
              </p:cNvPr>
              <p:cNvSpPr txBox="1"/>
              <p:nvPr/>
            </p:nvSpPr>
            <p:spPr>
              <a:xfrm>
                <a:off x="9218274" y="1296501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/>
                  <a:t>5</a:t>
                </a:r>
              </a:p>
            </p:txBody>
          </p:sp>
          <p:sp>
            <p:nvSpPr>
              <p:cNvPr id="51" name="textruta 50">
                <a:extLst>
                  <a:ext uri="{FF2B5EF4-FFF2-40B4-BE49-F238E27FC236}">
                    <a16:creationId xmlns:a16="http://schemas.microsoft.com/office/drawing/2014/main" id="{C31518C9-9BB2-074C-960F-AF3A88873790}"/>
                  </a:ext>
                </a:extLst>
              </p:cNvPr>
              <p:cNvSpPr txBox="1"/>
              <p:nvPr/>
            </p:nvSpPr>
            <p:spPr>
              <a:xfrm>
                <a:off x="8118639" y="160553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/>
                  <a:t>3</a:t>
                </a:r>
              </a:p>
            </p:txBody>
          </p:sp>
        </p:grpSp>
        <p:sp>
          <p:nvSpPr>
            <p:cNvPr id="39" name="Rätvinklig triangel 38">
              <a:extLst>
                <a:ext uri="{FF2B5EF4-FFF2-40B4-BE49-F238E27FC236}">
                  <a16:creationId xmlns:a16="http://schemas.microsoft.com/office/drawing/2014/main" id="{A43CE24A-6436-6845-BC01-C2608DF08F54}"/>
                </a:ext>
              </a:extLst>
            </p:cNvPr>
            <p:cNvSpPr/>
            <p:nvPr/>
          </p:nvSpPr>
          <p:spPr>
            <a:xfrm rot="5400000">
              <a:off x="7854348" y="3899658"/>
              <a:ext cx="1531050" cy="1044149"/>
            </a:xfrm>
            <a:prstGeom prst="rtTriangl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40" name="Grupp 39">
            <a:extLst>
              <a:ext uri="{FF2B5EF4-FFF2-40B4-BE49-F238E27FC236}">
                <a16:creationId xmlns:a16="http://schemas.microsoft.com/office/drawing/2014/main" id="{0D37C0E7-67CE-C742-9854-5116167D1803}"/>
              </a:ext>
            </a:extLst>
          </p:cNvPr>
          <p:cNvGrpSpPr/>
          <p:nvPr/>
        </p:nvGrpSpPr>
        <p:grpSpPr>
          <a:xfrm rot="16200000">
            <a:off x="7066294" y="3877883"/>
            <a:ext cx="1989234" cy="1387048"/>
            <a:chOff x="7545386" y="1902252"/>
            <a:chExt cx="1989234" cy="1387048"/>
          </a:xfrm>
        </p:grpSpPr>
        <p:sp>
          <p:nvSpPr>
            <p:cNvPr id="41" name="textruta 40">
              <a:extLst>
                <a:ext uri="{FF2B5EF4-FFF2-40B4-BE49-F238E27FC236}">
                  <a16:creationId xmlns:a16="http://schemas.microsoft.com/office/drawing/2014/main" id="{3FC8FB02-21F3-744C-BB24-63072B58C823}"/>
                </a:ext>
              </a:extLst>
            </p:cNvPr>
            <p:cNvSpPr txBox="1"/>
            <p:nvPr/>
          </p:nvSpPr>
          <p:spPr>
            <a:xfrm>
              <a:off x="8511604" y="190225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4</a:t>
              </a:r>
            </a:p>
          </p:txBody>
        </p:sp>
        <p:sp>
          <p:nvSpPr>
            <p:cNvPr id="44" name="textruta 43">
              <a:extLst>
                <a:ext uri="{FF2B5EF4-FFF2-40B4-BE49-F238E27FC236}">
                  <a16:creationId xmlns:a16="http://schemas.microsoft.com/office/drawing/2014/main" id="{BAFE4660-900A-3645-B9C3-AF58F6B8BB4B}"/>
                </a:ext>
              </a:extLst>
            </p:cNvPr>
            <p:cNvSpPr txBox="1"/>
            <p:nvPr/>
          </p:nvSpPr>
          <p:spPr>
            <a:xfrm>
              <a:off x="8618252" y="279365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5</a:t>
              </a:r>
            </a:p>
          </p:txBody>
        </p:sp>
        <p:sp>
          <p:nvSpPr>
            <p:cNvPr id="45" name="textruta 44">
              <a:extLst>
                <a:ext uri="{FF2B5EF4-FFF2-40B4-BE49-F238E27FC236}">
                  <a16:creationId xmlns:a16="http://schemas.microsoft.com/office/drawing/2014/main" id="{35C959C8-DD9C-4C42-8FF6-08ECE76DAEE1}"/>
                </a:ext>
              </a:extLst>
            </p:cNvPr>
            <p:cNvSpPr txBox="1"/>
            <p:nvPr/>
          </p:nvSpPr>
          <p:spPr>
            <a:xfrm>
              <a:off x="7545386" y="268358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3</a:t>
              </a:r>
            </a:p>
          </p:txBody>
        </p:sp>
        <p:sp>
          <p:nvSpPr>
            <p:cNvPr id="46" name="Rätvinklig triangel 45">
              <a:extLst>
                <a:ext uri="{FF2B5EF4-FFF2-40B4-BE49-F238E27FC236}">
                  <a16:creationId xmlns:a16="http://schemas.microsoft.com/office/drawing/2014/main" id="{33602A39-7970-EA49-B798-CA16A53B606E}"/>
                </a:ext>
              </a:extLst>
            </p:cNvPr>
            <p:cNvSpPr/>
            <p:nvPr/>
          </p:nvSpPr>
          <p:spPr>
            <a:xfrm flipV="1">
              <a:off x="8003570" y="2298014"/>
              <a:ext cx="1531050" cy="991286"/>
            </a:xfrm>
            <a:prstGeom prst="rtTriangl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52" name="textruta 51">
            <a:extLst>
              <a:ext uri="{FF2B5EF4-FFF2-40B4-BE49-F238E27FC236}">
                <a16:creationId xmlns:a16="http://schemas.microsoft.com/office/drawing/2014/main" id="{B89661B0-E345-DE49-949C-CB1FE07E1E11}"/>
              </a:ext>
            </a:extLst>
          </p:cNvPr>
          <p:cNvSpPr txBox="1"/>
          <p:nvPr/>
        </p:nvSpPr>
        <p:spPr>
          <a:xfrm>
            <a:off x="1626980" y="3462770"/>
            <a:ext cx="3021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And (5,5,6).</a:t>
            </a:r>
          </a:p>
        </p:txBody>
      </p:sp>
      <p:sp>
        <p:nvSpPr>
          <p:cNvPr id="53" name="textruta 52">
            <a:extLst>
              <a:ext uri="{FF2B5EF4-FFF2-40B4-BE49-F238E27FC236}">
                <a16:creationId xmlns:a16="http://schemas.microsoft.com/office/drawing/2014/main" id="{B1AAD807-DF4A-1942-8951-451EBF6DF295}"/>
              </a:ext>
            </a:extLst>
          </p:cNvPr>
          <p:cNvSpPr txBox="1"/>
          <p:nvPr/>
        </p:nvSpPr>
        <p:spPr>
          <a:xfrm>
            <a:off x="1522693" y="5565050"/>
            <a:ext cx="5180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All </a:t>
            </a:r>
            <a:r>
              <a:rPr lang="sv-SE" dirty="0" err="1"/>
              <a:t>heronians</a:t>
            </a:r>
            <a:r>
              <a:rPr lang="sv-SE" dirty="0"/>
              <a:t> come from a pair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pythagoreans</a:t>
            </a:r>
            <a:r>
              <a:rPr lang="sv-SE" dirty="0"/>
              <a:t>.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19CCF93-525D-EA41-B891-EFC5E5386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430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54AEFE68-2344-164B-B0C5-DA01C7313FAF}"/>
              </a:ext>
            </a:extLst>
          </p:cNvPr>
          <p:cNvSpPr txBox="1"/>
          <p:nvPr/>
        </p:nvSpPr>
        <p:spPr>
          <a:xfrm>
            <a:off x="923454" y="374748"/>
            <a:ext cx="773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was</a:t>
            </a:r>
            <a:r>
              <a:rPr lang="sv-SE" dirty="0"/>
              <a:t> </a:t>
            </a:r>
            <a:r>
              <a:rPr lang="sv-SE" dirty="0" err="1"/>
              <a:t>triangles</a:t>
            </a:r>
            <a:r>
              <a:rPr lang="sv-SE" dirty="0"/>
              <a:t> by sides. </a:t>
            </a:r>
            <a:r>
              <a:rPr lang="sv-SE" dirty="0" err="1"/>
              <a:t>Now</a:t>
            </a:r>
            <a:r>
              <a:rPr lang="sv-SE" dirty="0"/>
              <a:t> </a:t>
            </a:r>
            <a:r>
              <a:rPr lang="sv-SE" dirty="0" err="1"/>
              <a:t>triangles</a:t>
            </a:r>
            <a:r>
              <a:rPr lang="sv-SE" dirty="0"/>
              <a:t> by </a:t>
            </a:r>
            <a:r>
              <a:rPr lang="sv-SE" b="1" dirty="0" err="1"/>
              <a:t>angles</a:t>
            </a:r>
            <a:r>
              <a:rPr lang="sv-SE" dirty="0"/>
              <a:t>!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D15A9F64-3824-6642-A140-94F45C41186D}"/>
              </a:ext>
            </a:extLst>
          </p:cNvPr>
          <p:cNvSpPr txBox="1"/>
          <p:nvPr/>
        </p:nvSpPr>
        <p:spPr>
          <a:xfrm>
            <a:off x="832919" y="2363752"/>
            <a:ext cx="7735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The </a:t>
            </a:r>
            <a:r>
              <a:rPr lang="sv-SE" dirty="0" err="1"/>
              <a:t>angle</a:t>
            </a:r>
            <a:r>
              <a:rPr lang="sv-SE" dirty="0"/>
              <a:t> 𝜋/(n + m + k) is the </a:t>
            </a:r>
            <a:r>
              <a:rPr lang="sv-SE" b="1" dirty="0" err="1"/>
              <a:t>root</a:t>
            </a:r>
            <a:r>
              <a:rPr lang="sv-SE" b="1" dirty="0"/>
              <a:t> </a:t>
            </a:r>
            <a:r>
              <a:rPr lang="sv-SE" b="1" dirty="0" err="1"/>
              <a:t>angle</a:t>
            </a:r>
            <a:r>
              <a:rPr lang="sv-SE" dirty="0"/>
              <a:t> – the </a:t>
            </a:r>
            <a:r>
              <a:rPr lang="sv-SE" dirty="0" err="1"/>
              <a:t>largest</a:t>
            </a:r>
            <a:r>
              <a:rPr lang="sv-SE" dirty="0"/>
              <a:t> </a:t>
            </a:r>
            <a:r>
              <a:rPr lang="sv-SE" dirty="0" err="1"/>
              <a:t>angle</a:t>
            </a:r>
            <a:r>
              <a:rPr lang="sv-SE" dirty="0"/>
              <a:t> </a:t>
            </a:r>
            <a:r>
              <a:rPr lang="sv-SE" dirty="0" err="1"/>
              <a:t>dividing</a:t>
            </a:r>
            <a:r>
              <a:rPr lang="sv-SE" dirty="0"/>
              <a:t> all </a:t>
            </a:r>
            <a:r>
              <a:rPr lang="sv-SE" dirty="0" err="1"/>
              <a:t>three</a:t>
            </a:r>
            <a:r>
              <a:rPr lang="sv-SE" dirty="0"/>
              <a:t>.</a:t>
            </a:r>
          </a:p>
          <a:p>
            <a:r>
              <a:rPr lang="sv-SE" dirty="0"/>
              <a:t>The </a:t>
            </a:r>
            <a:r>
              <a:rPr lang="sv-SE" b="1" dirty="0"/>
              <a:t>generation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triangle</a:t>
            </a:r>
            <a:r>
              <a:rPr lang="sv-SE" dirty="0"/>
              <a:t>  (n, m, k) is n + m + k.</a:t>
            </a:r>
          </a:p>
          <a:p>
            <a:r>
              <a:rPr lang="sv-SE" b="1" dirty="0" err="1"/>
              <a:t>Two</a:t>
            </a:r>
            <a:r>
              <a:rPr lang="sv-SE" b="1" dirty="0"/>
              <a:t> </a:t>
            </a:r>
            <a:r>
              <a:rPr lang="sv-SE" b="1" dirty="0" err="1"/>
              <a:t>assumptions</a:t>
            </a:r>
            <a:r>
              <a:rPr lang="sv-SE" dirty="0"/>
              <a:t> on the </a:t>
            </a:r>
            <a:r>
              <a:rPr lang="sv-SE" dirty="0" err="1"/>
              <a:t>triple</a:t>
            </a:r>
            <a:r>
              <a:rPr lang="sv-SE" dirty="0"/>
              <a:t>: </a:t>
            </a:r>
            <a:r>
              <a:rPr lang="sv-SE" b="1" dirty="0"/>
              <a:t>1. </a:t>
            </a:r>
            <a:r>
              <a:rPr lang="sv-SE" dirty="0"/>
              <a:t>n, m and k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relatively</a:t>
            </a:r>
            <a:r>
              <a:rPr lang="sv-SE" dirty="0"/>
              <a:t> </a:t>
            </a:r>
            <a:r>
              <a:rPr lang="sv-SE" dirty="0" err="1"/>
              <a:t>prime</a:t>
            </a:r>
            <a:r>
              <a:rPr lang="sv-SE" dirty="0"/>
              <a:t>, </a:t>
            </a:r>
            <a:r>
              <a:rPr lang="sv-SE" b="1" dirty="0"/>
              <a:t>2. </a:t>
            </a:r>
            <a:r>
              <a:rPr lang="sv-SE" dirty="0"/>
              <a:t>n ≤ m ≤ k.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CF7B2C7D-2355-D643-9E94-AA577A0A97F5}"/>
              </a:ext>
            </a:extLst>
          </p:cNvPr>
          <p:cNvSpPr txBox="1"/>
          <p:nvPr/>
        </p:nvSpPr>
        <p:spPr>
          <a:xfrm>
            <a:off x="651850" y="5374610"/>
            <a:ext cx="7735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Triangle</a:t>
            </a:r>
            <a:r>
              <a:rPr lang="sv-SE" dirty="0"/>
              <a:t> </a:t>
            </a:r>
            <a:r>
              <a:rPr lang="sv-SE" dirty="0" err="1"/>
              <a:t>tree</a:t>
            </a:r>
            <a:r>
              <a:rPr lang="sv-SE" dirty="0"/>
              <a:t>: the </a:t>
            </a:r>
            <a:r>
              <a:rPr lang="sv-SE" dirty="0" err="1"/>
              <a:t>child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n-m-k is </a:t>
            </a:r>
            <a:r>
              <a:rPr lang="sv-SE" dirty="0" err="1"/>
              <a:t>obtained</a:t>
            </a:r>
            <a:r>
              <a:rPr lang="sv-SE" dirty="0"/>
              <a:t> by </a:t>
            </a:r>
            <a:r>
              <a:rPr lang="sv-SE" dirty="0" err="1"/>
              <a:t>adding</a:t>
            </a:r>
            <a:r>
              <a:rPr lang="sv-SE" dirty="0"/>
              <a:t> 1 to n, m or k, as long as the </a:t>
            </a:r>
            <a:r>
              <a:rPr lang="sv-SE" dirty="0" err="1"/>
              <a:t>two</a:t>
            </a:r>
            <a:r>
              <a:rPr lang="sv-SE" dirty="0"/>
              <a:t> </a:t>
            </a:r>
            <a:r>
              <a:rPr lang="sv-SE" dirty="0" err="1"/>
              <a:t>assumptions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fulfilled. At </a:t>
            </a:r>
            <a:r>
              <a:rPr lang="sv-SE" dirty="0" err="1"/>
              <a:t>most</a:t>
            </a:r>
            <a:r>
              <a:rPr lang="sv-SE" dirty="0"/>
              <a:t> </a:t>
            </a:r>
            <a:r>
              <a:rPr lang="sv-SE" dirty="0" err="1"/>
              <a:t>three</a:t>
            </a:r>
            <a:r>
              <a:rPr lang="sv-SE" dirty="0"/>
              <a:t> </a:t>
            </a:r>
            <a:r>
              <a:rPr lang="sv-SE" dirty="0" err="1"/>
              <a:t>children</a:t>
            </a:r>
            <a:r>
              <a:rPr lang="sv-SE" dirty="0"/>
              <a:t>. </a:t>
            </a:r>
          </a:p>
          <a:p>
            <a:r>
              <a:rPr lang="sv-SE" dirty="0"/>
              <a:t>The </a:t>
            </a:r>
            <a:r>
              <a:rPr lang="sv-SE" b="1" dirty="0"/>
              <a:t>generation </a:t>
            </a:r>
            <a:r>
              <a:rPr lang="sv-SE" b="1" dirty="0" err="1"/>
              <a:t>number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a </a:t>
            </a:r>
            <a:r>
              <a:rPr lang="sv-SE" dirty="0" err="1"/>
              <a:t>commensurable</a:t>
            </a:r>
            <a:r>
              <a:rPr lang="sv-SE" dirty="0"/>
              <a:t> </a:t>
            </a:r>
            <a:r>
              <a:rPr lang="sv-SE" dirty="0" err="1"/>
              <a:t>triangle</a:t>
            </a:r>
            <a:r>
              <a:rPr lang="sv-SE" dirty="0"/>
              <a:t> is n + m + k.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762FD33-0882-ED48-BDA6-8C61AA22076A}"/>
              </a:ext>
            </a:extLst>
          </p:cNvPr>
          <p:cNvSpPr txBox="1"/>
          <p:nvPr/>
        </p:nvSpPr>
        <p:spPr>
          <a:xfrm>
            <a:off x="740877" y="3678975"/>
            <a:ext cx="773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these</a:t>
            </a:r>
            <a:r>
              <a:rPr lang="sv-SE" dirty="0"/>
              <a:t> </a:t>
            </a:r>
            <a:r>
              <a:rPr lang="sv-SE" dirty="0" err="1"/>
              <a:t>interesting</a:t>
            </a:r>
            <a:r>
              <a:rPr lang="sv-SE" dirty="0"/>
              <a:t> </a:t>
            </a:r>
            <a:r>
              <a:rPr lang="sv-SE" dirty="0" err="1"/>
              <a:t>triangles</a:t>
            </a:r>
            <a:r>
              <a:rPr lang="sv-SE" dirty="0"/>
              <a:t>?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22562FC0-B491-1A4E-B8C2-908E57C8DF97}"/>
              </a:ext>
            </a:extLst>
          </p:cNvPr>
          <p:cNvSpPr txBox="1"/>
          <p:nvPr/>
        </p:nvSpPr>
        <p:spPr>
          <a:xfrm>
            <a:off x="923454" y="1492781"/>
            <a:ext cx="7735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Then</a:t>
            </a:r>
            <a:r>
              <a:rPr lang="sv-SE" dirty="0"/>
              <a:t> the </a:t>
            </a:r>
            <a:r>
              <a:rPr lang="sv-SE" dirty="0" err="1"/>
              <a:t>angles</a:t>
            </a:r>
            <a:r>
              <a:rPr lang="sv-SE" dirty="0"/>
              <a:t> </a:t>
            </a:r>
            <a:r>
              <a:rPr lang="sv-SE" dirty="0" err="1"/>
              <a:t>are</a:t>
            </a:r>
            <a:endParaRPr lang="sv-SE" dirty="0"/>
          </a:p>
          <a:p>
            <a:r>
              <a:rPr lang="sv-SE" dirty="0"/>
              <a:t>n𝜋/(n + m + k), m𝜋/(n + m + k) and k𝜋/(n + m + k),</a:t>
            </a:r>
          </a:p>
          <a:p>
            <a:r>
              <a:rPr lang="sv-SE" dirty="0" err="1"/>
              <a:t>making</a:t>
            </a:r>
            <a:r>
              <a:rPr lang="sv-SE" dirty="0"/>
              <a:t> the </a:t>
            </a:r>
            <a:r>
              <a:rPr lang="sv-SE" dirty="0" err="1"/>
              <a:t>angle</a:t>
            </a:r>
            <a:r>
              <a:rPr lang="sv-SE" dirty="0"/>
              <a:t> </a:t>
            </a:r>
            <a:r>
              <a:rPr lang="sv-SE" dirty="0" err="1"/>
              <a:t>sum</a:t>
            </a:r>
            <a:r>
              <a:rPr lang="sv-SE" dirty="0"/>
              <a:t> 𝜋.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AC3F0E-345A-9445-B3C1-B49B46822BC9}"/>
              </a:ext>
            </a:extLst>
          </p:cNvPr>
          <p:cNvSpPr txBox="1"/>
          <p:nvPr/>
        </p:nvSpPr>
        <p:spPr>
          <a:xfrm>
            <a:off x="923454" y="659593"/>
            <a:ext cx="7735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The </a:t>
            </a:r>
            <a:r>
              <a:rPr lang="sv-SE" dirty="0" err="1"/>
              <a:t>angles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a </a:t>
            </a:r>
            <a:r>
              <a:rPr lang="sv-SE" b="1" dirty="0" err="1"/>
              <a:t>commensurable</a:t>
            </a:r>
            <a:r>
              <a:rPr lang="sv-SE" b="1" dirty="0"/>
              <a:t> </a:t>
            </a:r>
            <a:r>
              <a:rPr lang="sv-SE" b="1" dirty="0" err="1"/>
              <a:t>triangle</a:t>
            </a:r>
            <a:r>
              <a:rPr lang="sv-SE" dirty="0"/>
              <a:t> </a:t>
            </a:r>
            <a:r>
              <a:rPr lang="sv-SE" dirty="0" err="1"/>
              <a:t>relate</a:t>
            </a:r>
            <a:r>
              <a:rPr lang="sv-SE" dirty="0"/>
              <a:t> as </a:t>
            </a:r>
            <a:r>
              <a:rPr lang="sv-SE" dirty="0" err="1"/>
              <a:t>integers</a:t>
            </a:r>
            <a:r>
              <a:rPr lang="sv-SE" dirty="0"/>
              <a:t>, </a:t>
            </a:r>
            <a:r>
              <a:rPr lang="sv-SE" dirty="0" err="1"/>
              <a:t>say</a:t>
            </a:r>
            <a:r>
              <a:rPr lang="sv-SE" dirty="0"/>
              <a:t> n, m and k.</a:t>
            </a:r>
          </a:p>
        </p:txBody>
      </p:sp>
      <p:grpSp>
        <p:nvGrpSpPr>
          <p:cNvPr id="18" name="Grupp 17">
            <a:extLst>
              <a:ext uri="{FF2B5EF4-FFF2-40B4-BE49-F238E27FC236}">
                <a16:creationId xmlns:a16="http://schemas.microsoft.com/office/drawing/2014/main" id="{CFF22E45-B03A-EE47-988C-5F6BAFFF0095}"/>
              </a:ext>
            </a:extLst>
          </p:cNvPr>
          <p:cNvGrpSpPr/>
          <p:nvPr/>
        </p:nvGrpSpPr>
        <p:grpSpPr>
          <a:xfrm>
            <a:off x="9027389" y="288158"/>
            <a:ext cx="1816763" cy="1581699"/>
            <a:chOff x="9027389" y="288158"/>
            <a:chExt cx="1816763" cy="1581699"/>
          </a:xfrm>
        </p:grpSpPr>
        <p:sp>
          <p:nvSpPr>
            <p:cNvPr id="9" name="Triangel 8">
              <a:extLst>
                <a:ext uri="{FF2B5EF4-FFF2-40B4-BE49-F238E27FC236}">
                  <a16:creationId xmlns:a16="http://schemas.microsoft.com/office/drawing/2014/main" id="{E470EAC3-56B5-564E-939B-83EF82A21C5A}"/>
                </a:ext>
              </a:extLst>
            </p:cNvPr>
            <p:cNvSpPr/>
            <p:nvPr/>
          </p:nvSpPr>
          <p:spPr>
            <a:xfrm>
              <a:off x="9123006" y="374748"/>
              <a:ext cx="1650186" cy="1322173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" name="textruta 10">
              <a:extLst>
                <a:ext uri="{FF2B5EF4-FFF2-40B4-BE49-F238E27FC236}">
                  <a16:creationId xmlns:a16="http://schemas.microsoft.com/office/drawing/2014/main" id="{66E874FF-4227-4245-9A3D-5A8C6B5AAC36}"/>
                </a:ext>
              </a:extLst>
            </p:cNvPr>
            <p:cNvSpPr txBox="1"/>
            <p:nvPr/>
          </p:nvSpPr>
          <p:spPr>
            <a:xfrm>
              <a:off x="10024782" y="1256970"/>
              <a:ext cx="5277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𝜋/3</a:t>
              </a:r>
            </a:p>
          </p:txBody>
        </p:sp>
        <p:sp>
          <p:nvSpPr>
            <p:cNvPr id="13" name="textruta 12">
              <a:extLst>
                <a:ext uri="{FF2B5EF4-FFF2-40B4-BE49-F238E27FC236}">
                  <a16:creationId xmlns:a16="http://schemas.microsoft.com/office/drawing/2014/main" id="{6AE18E6F-8D8D-124D-9E49-1B4E6D0E4B77}"/>
                </a:ext>
              </a:extLst>
            </p:cNvPr>
            <p:cNvSpPr txBox="1"/>
            <p:nvPr/>
          </p:nvSpPr>
          <p:spPr>
            <a:xfrm>
              <a:off x="9743531" y="663511"/>
              <a:ext cx="5277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𝜋/3</a:t>
              </a:r>
            </a:p>
          </p:txBody>
        </p:sp>
        <p:sp>
          <p:nvSpPr>
            <p:cNvPr id="14" name="textruta 13">
              <a:extLst>
                <a:ext uri="{FF2B5EF4-FFF2-40B4-BE49-F238E27FC236}">
                  <a16:creationId xmlns:a16="http://schemas.microsoft.com/office/drawing/2014/main" id="{FCA69DFC-77ED-A547-A3CC-001A10C18E61}"/>
                </a:ext>
              </a:extLst>
            </p:cNvPr>
            <p:cNvSpPr txBox="1"/>
            <p:nvPr/>
          </p:nvSpPr>
          <p:spPr>
            <a:xfrm>
              <a:off x="9366665" y="1281493"/>
              <a:ext cx="5277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𝜋/3</a:t>
              </a:r>
            </a:p>
          </p:txBody>
        </p:sp>
        <p:sp>
          <p:nvSpPr>
            <p:cNvPr id="15" name="Båge 14">
              <a:extLst>
                <a:ext uri="{FF2B5EF4-FFF2-40B4-BE49-F238E27FC236}">
                  <a16:creationId xmlns:a16="http://schemas.microsoft.com/office/drawing/2014/main" id="{660ACC94-D3C7-BA46-81CB-FB77CBD4953E}"/>
                </a:ext>
              </a:extLst>
            </p:cNvPr>
            <p:cNvSpPr/>
            <p:nvPr/>
          </p:nvSpPr>
          <p:spPr>
            <a:xfrm rot="1284568">
              <a:off x="9027389" y="1437140"/>
              <a:ext cx="376866" cy="351168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6" name="Båge 15">
              <a:extLst>
                <a:ext uri="{FF2B5EF4-FFF2-40B4-BE49-F238E27FC236}">
                  <a16:creationId xmlns:a16="http://schemas.microsoft.com/office/drawing/2014/main" id="{373B46DB-F696-8C45-B586-A6CA6C8168F8}"/>
                </a:ext>
              </a:extLst>
            </p:cNvPr>
            <p:cNvSpPr/>
            <p:nvPr/>
          </p:nvSpPr>
          <p:spPr>
            <a:xfrm rot="15619430">
              <a:off x="10480135" y="1505840"/>
              <a:ext cx="376866" cy="351168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7" name="Båge 16">
              <a:extLst>
                <a:ext uri="{FF2B5EF4-FFF2-40B4-BE49-F238E27FC236}">
                  <a16:creationId xmlns:a16="http://schemas.microsoft.com/office/drawing/2014/main" id="{FBFCECA3-D524-B644-8091-024D443E776F}"/>
                </a:ext>
              </a:extLst>
            </p:cNvPr>
            <p:cNvSpPr/>
            <p:nvPr/>
          </p:nvSpPr>
          <p:spPr>
            <a:xfrm rot="8234475">
              <a:off x="9759667" y="288158"/>
              <a:ext cx="376866" cy="351168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9" name="textruta 18">
            <a:extLst>
              <a:ext uri="{FF2B5EF4-FFF2-40B4-BE49-F238E27FC236}">
                <a16:creationId xmlns:a16="http://schemas.microsoft.com/office/drawing/2014/main" id="{D10892B0-2178-784E-9C19-0162572C1A25}"/>
              </a:ext>
            </a:extLst>
          </p:cNvPr>
          <p:cNvSpPr txBox="1"/>
          <p:nvPr/>
        </p:nvSpPr>
        <p:spPr>
          <a:xfrm>
            <a:off x="651850" y="4294049"/>
            <a:ext cx="7735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The </a:t>
            </a:r>
            <a:r>
              <a:rPr lang="sv-SE" dirty="0" err="1"/>
              <a:t>commensurable</a:t>
            </a:r>
            <a:r>
              <a:rPr lang="sv-SE" dirty="0"/>
              <a:t> </a:t>
            </a:r>
            <a:r>
              <a:rPr lang="sv-SE" dirty="0" err="1"/>
              <a:t>triangles</a:t>
            </a:r>
            <a:r>
              <a:rPr lang="sv-SE" dirty="0"/>
              <a:t> form a </a:t>
            </a:r>
            <a:r>
              <a:rPr lang="sv-SE" dirty="0" err="1"/>
              <a:t>dense</a:t>
            </a:r>
            <a:r>
              <a:rPr lang="sv-SE" dirty="0"/>
              <a:t> set </a:t>
            </a:r>
            <a:r>
              <a:rPr lang="sv-SE" dirty="0" err="1"/>
              <a:t>among</a:t>
            </a:r>
            <a:r>
              <a:rPr lang="sv-SE" dirty="0"/>
              <a:t> the set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triangles</a:t>
            </a:r>
            <a:r>
              <a:rPr lang="sv-SE" dirty="0"/>
              <a:t>,</a:t>
            </a:r>
          </a:p>
          <a:p>
            <a:r>
              <a:rPr lang="sv-SE" dirty="0" err="1"/>
              <a:t>when</a:t>
            </a:r>
            <a:r>
              <a:rPr lang="sv-SE" dirty="0"/>
              <a:t> </a:t>
            </a:r>
            <a:r>
              <a:rPr lang="sv-SE" dirty="0" err="1"/>
              <a:t>disregarding</a:t>
            </a:r>
            <a:r>
              <a:rPr lang="sv-SE" dirty="0"/>
              <a:t> </a:t>
            </a:r>
            <a:r>
              <a:rPr lang="sv-SE" dirty="0" err="1"/>
              <a:t>size</a:t>
            </a:r>
            <a:r>
              <a:rPr lang="sv-SE" dirty="0"/>
              <a:t> (by for </a:t>
            </a:r>
            <a:r>
              <a:rPr lang="sv-SE" dirty="0" err="1"/>
              <a:t>example</a:t>
            </a:r>
            <a:r>
              <a:rPr lang="sv-SE" dirty="0"/>
              <a:t> set the area = 1)?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7AAB9D93-D269-384A-B098-91C3B1568824}"/>
              </a:ext>
            </a:extLst>
          </p:cNvPr>
          <p:cNvSpPr txBox="1"/>
          <p:nvPr/>
        </p:nvSpPr>
        <p:spPr>
          <a:xfrm>
            <a:off x="923454" y="907585"/>
            <a:ext cx="7735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relatively</a:t>
            </a:r>
            <a:r>
              <a:rPr lang="sv-SE" dirty="0"/>
              <a:t> </a:t>
            </a:r>
            <a:r>
              <a:rPr lang="sv-SE" dirty="0" err="1"/>
              <a:t>prime</a:t>
            </a:r>
            <a:r>
              <a:rPr lang="sv-SE" dirty="0"/>
              <a:t>. </a:t>
            </a:r>
            <a:r>
              <a:rPr lang="sv-SE" dirty="0" err="1"/>
              <a:t>Commensurable</a:t>
            </a:r>
            <a:r>
              <a:rPr lang="sv-SE" dirty="0"/>
              <a:t> </a:t>
            </a:r>
            <a:r>
              <a:rPr lang="sv-SE" dirty="0" err="1"/>
              <a:t>triangles</a:t>
            </a:r>
            <a:r>
              <a:rPr lang="sv-SE" dirty="0"/>
              <a:t> </a:t>
            </a:r>
            <a:r>
              <a:rPr lang="sv-SE" dirty="0" err="1"/>
              <a:t>correspond</a:t>
            </a:r>
            <a:r>
              <a:rPr lang="sv-SE" dirty="0"/>
              <a:t> to </a:t>
            </a:r>
            <a:r>
              <a:rPr lang="sv-SE" dirty="0" err="1"/>
              <a:t>integer</a:t>
            </a:r>
            <a:r>
              <a:rPr lang="sv-SE" dirty="0"/>
              <a:t> </a:t>
            </a:r>
            <a:r>
              <a:rPr lang="sv-SE" dirty="0" err="1"/>
              <a:t>triples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955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19" grpId="0"/>
      <p:bldP spid="20" grpId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11385</TotalTime>
  <Words>1230</Words>
  <Application>Microsoft Office PowerPoint</Application>
  <PresentationFormat>Bredbild</PresentationFormat>
  <Paragraphs>154</Paragraphs>
  <Slides>23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Office-tema</vt:lpstr>
      <vt:lpstr>Triangular magic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Trianguar magic</dc:title>
  <dc:creator>Microsoft Office-användare</dc:creator>
  <cp:lastModifiedBy>Lena Brandt Gustafsson</cp:lastModifiedBy>
  <cp:revision>74</cp:revision>
  <dcterms:created xsi:type="dcterms:W3CDTF">2018-05-07T08:57:27Z</dcterms:created>
  <dcterms:modified xsi:type="dcterms:W3CDTF">2018-10-03T12:57:25Z</dcterms:modified>
</cp:coreProperties>
</file>